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1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0"/>
  </p:notesMasterIdLst>
  <p:sldIdLst>
    <p:sldId id="334" r:id="rId2"/>
    <p:sldId id="534" r:id="rId3"/>
    <p:sldId id="500" r:id="rId4"/>
    <p:sldId id="585" r:id="rId5"/>
    <p:sldId id="521" r:id="rId6"/>
    <p:sldId id="549" r:id="rId7"/>
    <p:sldId id="589" r:id="rId8"/>
    <p:sldId id="590" r:id="rId9"/>
    <p:sldId id="587" r:id="rId10"/>
    <p:sldId id="553" r:id="rId11"/>
    <p:sldId id="554" r:id="rId12"/>
    <p:sldId id="496" r:id="rId13"/>
    <p:sldId id="409" r:id="rId14"/>
    <p:sldId id="588" r:id="rId15"/>
    <p:sldId id="578" r:id="rId16"/>
    <p:sldId id="555" r:id="rId17"/>
    <p:sldId id="556" r:id="rId18"/>
    <p:sldId id="557" r:id="rId19"/>
    <p:sldId id="558" r:id="rId20"/>
    <p:sldId id="559" r:id="rId21"/>
    <p:sldId id="580" r:id="rId22"/>
    <p:sldId id="561" r:id="rId23"/>
    <p:sldId id="562" r:id="rId24"/>
    <p:sldId id="563" r:id="rId25"/>
    <p:sldId id="583" r:id="rId26"/>
    <p:sldId id="575" r:id="rId27"/>
    <p:sldId id="567" r:id="rId28"/>
    <p:sldId id="568" r:id="rId29"/>
    <p:sldId id="586" r:id="rId30"/>
    <p:sldId id="569" r:id="rId31"/>
    <p:sldId id="570" r:id="rId32"/>
    <p:sldId id="571" r:id="rId33"/>
    <p:sldId id="572" r:id="rId34"/>
    <p:sldId id="573" r:id="rId35"/>
    <p:sldId id="427" r:id="rId36"/>
    <p:sldId id="435" r:id="rId37"/>
    <p:sldId id="436" r:id="rId38"/>
    <p:sldId id="584" r:id="rId39"/>
  </p:sldIdLst>
  <p:sldSz cx="12192000" cy="6858000"/>
  <p:notesSz cx="7104063" cy="10234613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kumimoji="1" sz="2400" kern="1200">
        <a:solidFill>
          <a:schemeClr val="bg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umimoji="1" sz="2400" kern="1200">
        <a:solidFill>
          <a:schemeClr val="bg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umimoji="1" sz="2400" kern="1200">
        <a:solidFill>
          <a:schemeClr val="bg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umimoji="1" sz="2400" kern="1200">
        <a:solidFill>
          <a:schemeClr val="bg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umimoji="1" sz="2400" kern="1200">
        <a:solidFill>
          <a:schemeClr val="bg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bg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bg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bg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bg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FFFFFF"/>
    <a:srgbClr val="CCFFFF"/>
    <a:srgbClr val="CCFFCC"/>
    <a:srgbClr val="00FFFF"/>
    <a:srgbClr val="FF9900"/>
    <a:srgbClr val="3399FF"/>
    <a:srgbClr val="CC00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0" autoAdjust="0"/>
    <p:restoredTop sz="92686" autoAdjust="0"/>
  </p:normalViewPr>
  <p:slideViewPr>
    <p:cSldViewPr>
      <p:cViewPr varScale="1">
        <p:scale>
          <a:sx n="83" d="100"/>
          <a:sy n="83" d="100"/>
        </p:scale>
        <p:origin x="87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80228" cy="51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72" tIns="44535" rIns="89072" bIns="44535" numCol="1" anchor="t" anchorCtr="0" compatLnSpc="1">
            <a:prstTxWarp prst="textNoShape">
              <a:avLst/>
            </a:prstTxWarp>
          </a:bodyPr>
          <a:lstStyle>
            <a:lvl1pPr defTabSz="890527">
              <a:spcBef>
                <a:spcPct val="0"/>
              </a:spcBef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247" y="2"/>
            <a:ext cx="3080228" cy="51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72" tIns="44535" rIns="89072" bIns="44535" numCol="1" anchor="t" anchorCtr="0" compatLnSpc="1">
            <a:prstTxWarp prst="textNoShape">
              <a:avLst/>
            </a:prstTxWarp>
          </a:bodyPr>
          <a:lstStyle>
            <a:lvl1pPr algn="r" defTabSz="890527">
              <a:spcBef>
                <a:spcPct val="0"/>
              </a:spcBef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21487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678" y="4860928"/>
            <a:ext cx="5680709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72" tIns="44535" rIns="89072" bIns="445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263"/>
            <a:ext cx="308022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72" tIns="44535" rIns="89072" bIns="44535" numCol="1" anchor="b" anchorCtr="0" compatLnSpc="1">
            <a:prstTxWarp prst="textNoShape">
              <a:avLst/>
            </a:prstTxWarp>
          </a:bodyPr>
          <a:lstStyle>
            <a:lvl1pPr defTabSz="890527">
              <a:spcBef>
                <a:spcPct val="0"/>
              </a:spcBef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247" y="9720263"/>
            <a:ext cx="308022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72" tIns="44535" rIns="89072" bIns="44535" numCol="1" anchor="b" anchorCtr="0" compatLnSpc="1">
            <a:prstTxWarp prst="textNoShape">
              <a:avLst/>
            </a:prstTxWarp>
          </a:bodyPr>
          <a:lstStyle>
            <a:lvl1pPr algn="r" defTabSz="890527">
              <a:spcBef>
                <a:spcPct val="0"/>
              </a:spcBef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B0585B0-578A-49FD-9525-9A7139A94DF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97515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585B0-578A-49FD-9525-9A7139A94DFB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0166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65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mtClean="0"/>
          </a:p>
        </p:txBody>
      </p:sp>
      <p:sp>
        <p:nvSpPr>
          <p:cNvPr id="665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6776"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6057" indent="-286945" defTabSz="876776"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7778" indent="-229556" defTabSz="876776"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6891" indent="-229556" defTabSz="876776"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66003" indent="-229556" defTabSz="876776"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25113" indent="-229556" defTabSz="87677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84225" indent="-229556" defTabSz="87677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43337" indent="-229556" defTabSz="87677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902449" indent="-229556" defTabSz="87677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fld id="{D7E4BCE5-9592-422B-9726-448EEEB00992}" type="slidenum">
              <a:rPr kumimoji="1" lang="en-US" altLang="zh-TW">
                <a:latin typeface="Arial" charset="0"/>
              </a:rPr>
              <a:pPr eaLnBrk="1" hangingPunct="1"/>
              <a:t>19</a:t>
            </a:fld>
            <a:endParaRPr kumimoji="1" lang="en-US" altLang="zh-TW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30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15363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mtClean="0">
              <a:ea typeface="新細明體" charset="-120"/>
            </a:endParaRPr>
          </a:p>
        </p:txBody>
      </p:sp>
      <p:sp>
        <p:nvSpPr>
          <p:cNvPr id="153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19731" indent="-276821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07279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550192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1993105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436016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878928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321840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764752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fld id="{C94D3CD4-263C-4527-B04B-EC79F4F13BD2}" type="slidenum">
              <a:rPr lang="en-US" altLang="zh-TW" sz="1200">
                <a:latin typeface="Arial" charset="0"/>
              </a:rPr>
              <a:pPr eaLnBrk="1" hangingPunct="1"/>
              <a:t>20</a:t>
            </a:fld>
            <a:endParaRPr lang="en-US" altLang="zh-TW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476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585B0-578A-49FD-9525-9A7139A94DFB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8326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新細明體" charset="-12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19731" indent="-276821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07279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550192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1993105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436016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878928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321840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764752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fld id="{7C8F629A-B63E-46FF-B3FB-CBC99BD52942}" type="slidenum">
              <a:rPr lang="en-US" altLang="zh-TW" sz="1200">
                <a:latin typeface="Arial" charset="0"/>
              </a:rPr>
              <a:pPr eaLnBrk="1" hangingPunct="1"/>
              <a:t>22</a:t>
            </a:fld>
            <a:endParaRPr lang="en-US" altLang="zh-TW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43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19459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mtClean="0">
              <a:ea typeface="新細明體" charset="-120"/>
            </a:endParaRPr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19731" indent="-276821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07279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550192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1993105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436016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878928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321840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764752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fld id="{E65713FA-475E-4007-9B77-3329C313C2A9}" type="slidenum">
              <a:rPr lang="en-US" altLang="zh-TW" sz="1200">
                <a:latin typeface="Arial" charset="0"/>
              </a:rPr>
              <a:pPr eaLnBrk="1" hangingPunct="1"/>
              <a:t>24</a:t>
            </a:fld>
            <a:endParaRPr lang="en-US" altLang="zh-TW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38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19459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mtClean="0">
              <a:ea typeface="新細明體" charset="-120"/>
            </a:endParaRPr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19731" indent="-276821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07279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550192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1993105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436016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878928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321840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764752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fld id="{E65713FA-475E-4007-9B77-3329C313C2A9}" type="slidenum">
              <a:rPr lang="en-US" altLang="zh-TW" sz="1200">
                <a:latin typeface="Arial" charset="0"/>
              </a:rPr>
              <a:pPr eaLnBrk="1" hangingPunct="1"/>
              <a:t>25</a:t>
            </a:fld>
            <a:endParaRPr lang="en-US" altLang="zh-TW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920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20483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mtClean="0">
              <a:ea typeface="新細明體" charset="-120"/>
            </a:endParaRPr>
          </a:p>
        </p:txBody>
      </p:sp>
      <p:sp>
        <p:nvSpPr>
          <p:cNvPr id="204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19731" indent="-276821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07279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550192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1993105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436016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878928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321840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764752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fld id="{67211B79-C13F-4954-845B-B2DB453864DB}" type="slidenum">
              <a:rPr lang="en-US" altLang="zh-TW" sz="1200">
                <a:latin typeface="Arial" charset="0"/>
              </a:rPr>
              <a:pPr eaLnBrk="1" hangingPunct="1"/>
              <a:t>27</a:t>
            </a:fld>
            <a:endParaRPr lang="en-US" altLang="zh-TW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dirty="0" smtClean="0">
                <a:ea typeface="新細明體" charset="-120"/>
              </a:rPr>
              <a:t>這裡再</a:t>
            </a:r>
            <a:r>
              <a:rPr lang="zh-TW" altLang="en-US" sz="1500" dirty="0"/>
              <a:t>進一步做產品介紹：</a:t>
            </a:r>
            <a:endParaRPr lang="en-US" altLang="zh-TW" sz="1500" dirty="0"/>
          </a:p>
          <a:p>
            <a:endParaRPr lang="en-US" altLang="zh-TW" dirty="0" smtClean="0">
              <a:ea typeface="新細明體" charset="-120"/>
            </a:endParaRPr>
          </a:p>
          <a:p>
            <a:r>
              <a:rPr lang="zh-TW" altLang="en-US" dirty="0" smtClean="0">
                <a:ea typeface="新細明體" charset="-120"/>
              </a:rPr>
              <a:t>機車類產品： 由基本的鈑金沖壓件 精密沖壓齒輪 鋁壓鑄件 成型管件 到 鐵件與管件的組合焊接件</a:t>
            </a:r>
            <a:endParaRPr lang="en-US" altLang="zh-TW" dirty="0" smtClean="0">
              <a:ea typeface="新細明體" charset="-120"/>
            </a:endParaRPr>
          </a:p>
          <a:p>
            <a:r>
              <a:rPr lang="en-US" altLang="zh-TW" sz="1500" dirty="0"/>
              <a:t>H&amp; Y </a:t>
            </a:r>
            <a:r>
              <a:rPr lang="zh-TW" altLang="en-US" sz="1500" dirty="0"/>
              <a:t>的車架件因量大後端廠內焊接</a:t>
            </a:r>
            <a:r>
              <a:rPr lang="zh-TW" altLang="en-US" dirty="0" smtClean="0">
                <a:ea typeface="新細明體" charset="-120"/>
              </a:rPr>
              <a:t>，交貨以單件或小總成供應方式</a:t>
            </a:r>
            <a:r>
              <a:rPr lang="zh-TW" altLang="en-US" sz="1500" dirty="0"/>
              <a:t>，  </a:t>
            </a:r>
            <a:r>
              <a:rPr lang="en-US" altLang="zh-TW" sz="1500" dirty="0" err="1"/>
              <a:t>Piaggio</a:t>
            </a:r>
            <a:r>
              <a:rPr lang="en-US" altLang="zh-TW" sz="1500" dirty="0"/>
              <a:t> </a:t>
            </a:r>
            <a:r>
              <a:rPr lang="zh-TW" altLang="en-US" sz="1500" dirty="0"/>
              <a:t>則有兩機種</a:t>
            </a:r>
            <a:r>
              <a:rPr lang="zh-TW" altLang="en-US" dirty="0" smtClean="0">
                <a:ea typeface="新細明體" charset="-120"/>
              </a:rPr>
              <a:t>由公司以總成供應方式 這也是對開發技術與品質水準的肯定 </a:t>
            </a:r>
            <a:endParaRPr lang="en-US" altLang="zh-TW" dirty="0" smtClean="0">
              <a:ea typeface="新細明體" charset="-120"/>
            </a:endParaRPr>
          </a:p>
        </p:txBody>
      </p:sp>
      <p:sp>
        <p:nvSpPr>
          <p:cNvPr id="225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19731" indent="-276821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07279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550192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1993105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436016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878928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321840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764752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fld id="{27489283-DFE4-4573-9FFA-7C03FEEE29E1}" type="slidenum">
              <a:rPr lang="en-US" altLang="zh-TW" sz="1200">
                <a:latin typeface="Arial" charset="0"/>
              </a:rPr>
              <a:pPr eaLnBrk="1" hangingPunct="1"/>
              <a:t>28</a:t>
            </a:fld>
            <a:endParaRPr lang="en-US" altLang="zh-TW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0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mtClean="0">
                <a:ea typeface="新細明體" charset="-120"/>
              </a:rPr>
              <a:t>這裡再</a:t>
            </a:r>
            <a:r>
              <a:rPr lang="zh-TW" altLang="en-US" sz="1500"/>
              <a:t>進一步做產品介紹：</a:t>
            </a:r>
            <a:endParaRPr lang="en-US" altLang="zh-TW" sz="1500"/>
          </a:p>
          <a:p>
            <a:endParaRPr lang="en-US" altLang="zh-TW" smtClean="0">
              <a:ea typeface="新細明體" charset="-120"/>
            </a:endParaRPr>
          </a:p>
          <a:p>
            <a:r>
              <a:rPr lang="zh-TW" altLang="en-US" smtClean="0">
                <a:ea typeface="新細明體" charset="-120"/>
              </a:rPr>
              <a:t>機車類產品： 由基本的鈑金沖壓件 精密沖壓齒輪 鋁壓鑄件 成型管件 到 鐵件與管件的組合焊接件</a:t>
            </a:r>
            <a:endParaRPr lang="en-US" altLang="zh-TW" smtClean="0">
              <a:ea typeface="新細明體" charset="-120"/>
            </a:endParaRPr>
          </a:p>
          <a:p>
            <a:r>
              <a:rPr lang="en-US" altLang="zh-TW" sz="1500"/>
              <a:t>H&amp; Y </a:t>
            </a:r>
            <a:r>
              <a:rPr lang="zh-TW" altLang="en-US" sz="1500"/>
              <a:t>的車架件因量大後端廠內焊接</a:t>
            </a:r>
            <a:r>
              <a:rPr lang="zh-TW" altLang="en-US" smtClean="0">
                <a:ea typeface="新細明體" charset="-120"/>
              </a:rPr>
              <a:t>，交貨以單件或小總成供應方式</a:t>
            </a:r>
            <a:r>
              <a:rPr lang="zh-TW" altLang="en-US" sz="1500"/>
              <a:t>，  </a:t>
            </a:r>
            <a:r>
              <a:rPr lang="en-US" altLang="zh-TW" sz="1500"/>
              <a:t>Piaggio </a:t>
            </a:r>
            <a:r>
              <a:rPr lang="zh-TW" altLang="en-US" sz="1500"/>
              <a:t>則有兩機種</a:t>
            </a:r>
            <a:r>
              <a:rPr lang="zh-TW" altLang="en-US" smtClean="0">
                <a:ea typeface="新細明體" charset="-120"/>
              </a:rPr>
              <a:t>由公司以總成供應方式 這也是對開發技術與品質水準的肯定 </a:t>
            </a:r>
            <a:endParaRPr lang="en-US" altLang="zh-TW" smtClean="0">
              <a:ea typeface="新細明體" charset="-120"/>
            </a:endParaRPr>
          </a:p>
        </p:txBody>
      </p:sp>
      <p:sp>
        <p:nvSpPr>
          <p:cNvPr id="225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19731" indent="-276821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07279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550192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1993105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436016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878928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321840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764752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fld id="{27489283-DFE4-4573-9FFA-7C03FEEE29E1}" type="slidenum">
              <a:rPr lang="en-US" altLang="zh-TW" sz="1200">
                <a:latin typeface="Arial" charset="0"/>
              </a:rPr>
              <a:pPr eaLnBrk="1" hangingPunct="1"/>
              <a:t>31</a:t>
            </a:fld>
            <a:endParaRPr lang="en-US" altLang="zh-TW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53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mtClean="0">
                <a:ea typeface="新細明體" charset="-120"/>
              </a:rPr>
              <a:t>這裡再</a:t>
            </a:r>
            <a:r>
              <a:rPr lang="zh-TW" altLang="en-US" sz="1500"/>
              <a:t>進一步做產品介紹：</a:t>
            </a:r>
            <a:endParaRPr lang="en-US" altLang="zh-TW" sz="1500"/>
          </a:p>
          <a:p>
            <a:endParaRPr lang="en-US" altLang="zh-TW" smtClean="0">
              <a:ea typeface="新細明體" charset="-120"/>
            </a:endParaRPr>
          </a:p>
          <a:p>
            <a:r>
              <a:rPr lang="zh-TW" altLang="en-US" smtClean="0">
                <a:ea typeface="新細明體" charset="-120"/>
              </a:rPr>
              <a:t>機車類產品： 由基本的鈑金沖壓件 精密沖壓齒輪 鋁壓鑄件 成型管件 到 鐵件與管件的組合焊接件</a:t>
            </a:r>
            <a:endParaRPr lang="en-US" altLang="zh-TW" smtClean="0">
              <a:ea typeface="新細明體" charset="-120"/>
            </a:endParaRPr>
          </a:p>
          <a:p>
            <a:r>
              <a:rPr lang="en-US" altLang="zh-TW" sz="1500"/>
              <a:t>H&amp; Y </a:t>
            </a:r>
            <a:r>
              <a:rPr lang="zh-TW" altLang="en-US" sz="1500"/>
              <a:t>的車架件因量大後端廠內焊接</a:t>
            </a:r>
            <a:r>
              <a:rPr lang="zh-TW" altLang="en-US" smtClean="0">
                <a:ea typeface="新細明體" charset="-120"/>
              </a:rPr>
              <a:t>，交貨以單件或小總成供應方式</a:t>
            </a:r>
            <a:r>
              <a:rPr lang="zh-TW" altLang="en-US" sz="1500"/>
              <a:t>，  </a:t>
            </a:r>
            <a:r>
              <a:rPr lang="en-US" altLang="zh-TW" sz="1500"/>
              <a:t>Piaggio </a:t>
            </a:r>
            <a:r>
              <a:rPr lang="zh-TW" altLang="en-US" sz="1500"/>
              <a:t>則有兩機種</a:t>
            </a:r>
            <a:r>
              <a:rPr lang="zh-TW" altLang="en-US" smtClean="0">
                <a:ea typeface="新細明體" charset="-120"/>
              </a:rPr>
              <a:t>由公司以總成供應方式 這也是對開發技術與品質水準的肯定 </a:t>
            </a:r>
            <a:endParaRPr lang="en-US" altLang="zh-TW" smtClean="0">
              <a:ea typeface="新細明體" charset="-120"/>
            </a:endParaRPr>
          </a:p>
        </p:txBody>
      </p:sp>
      <p:sp>
        <p:nvSpPr>
          <p:cNvPr id="225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19731" indent="-276821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07279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550192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1993105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436016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878928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321840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764752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fld id="{27489283-DFE4-4573-9FFA-7C03FEEE29E1}" type="slidenum">
              <a:rPr lang="en-US" altLang="zh-TW" sz="1200">
                <a:latin typeface="Arial" charset="0"/>
              </a:rPr>
              <a:pPr eaLnBrk="1" hangingPunct="1"/>
              <a:t>32</a:t>
            </a:fld>
            <a:endParaRPr lang="en-US" altLang="zh-TW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8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585B0-578A-49FD-9525-9A7139A94DFB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5721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585B0-578A-49FD-9525-9A7139A94DFB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3744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C89967-E7F8-41DA-B749-C27E44C40B78}" type="slidenum">
              <a:rPr lang="zh-TW" altLang="en-US"/>
              <a:pPr/>
              <a:t>38</a:t>
            </a:fld>
            <a:endParaRPr lang="en-US" altLang="zh-TW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7713"/>
            <a:ext cx="6623050" cy="3725862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249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585B0-578A-49FD-9525-9A7139A94DFB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910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358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09F171-FA65-455E-8FB6-C1A0E192C451}" type="slidenum">
              <a:rPr lang="en-US" altLang="zh-TW">
                <a:latin typeface="Arial" charset="0"/>
              </a:rPr>
              <a:pPr/>
              <a:t>7</a:t>
            </a:fld>
            <a:endParaRPr lang="en-US" altLang="zh-TW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79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6125"/>
            <a:ext cx="6626225" cy="3727450"/>
          </a:xfrm>
          <a:ln/>
        </p:spPr>
      </p:sp>
      <p:sp>
        <p:nvSpPr>
          <p:cNvPr id="3584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358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09F171-FA65-455E-8FB6-C1A0E192C451}" type="slidenum">
              <a:rPr lang="en-US" altLang="zh-TW">
                <a:latin typeface="Arial" charset="0"/>
              </a:rPr>
              <a:pPr/>
              <a:t>8</a:t>
            </a:fld>
            <a:endParaRPr lang="en-US" altLang="zh-TW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194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61E31-DF4A-40F7-A3BE-0B008F7F11A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269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61E31-DF4A-40F7-A3BE-0B008F7F11A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901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17411" name="備忘稿版面配置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mtClean="0">
              <a:ea typeface="新細明體" charset="-120"/>
            </a:endParaRPr>
          </a:p>
        </p:txBody>
      </p:sp>
      <p:sp>
        <p:nvSpPr>
          <p:cNvPr id="1741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19731" indent="-276821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07279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550192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1993105" indent="-221456" defTabSz="878136" eaLnBrk="0" hangingPunct="0"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436016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878928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321840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764752" indent="-221456" defTabSz="878136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fld id="{61B0F976-C4A1-4ACB-838D-85F404086C7F}" type="slidenum">
              <a:rPr lang="en-US" altLang="zh-TW" sz="1200">
                <a:latin typeface="Arial" charset="0"/>
              </a:rPr>
              <a:pPr eaLnBrk="1" hangingPunct="1"/>
              <a:t>16</a:t>
            </a:fld>
            <a:endParaRPr lang="en-US" altLang="zh-TW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421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0585B0-578A-49FD-9525-9A7139A94DFB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156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96F02-BE59-4C7D-877D-475C5BB9BA3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94B08-BC3B-4577-A3BC-26C2B2E1620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0"/>
            <a:ext cx="3048000" cy="61547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" y="0"/>
            <a:ext cx="8956431" cy="61547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DFDC3-DAFC-4779-AE99-2F864E3E676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0" y="0"/>
            <a:ext cx="12192000" cy="61547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0203C-336F-42F1-8447-053B53A7FF1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01785" y="1628778"/>
            <a:ext cx="10972800" cy="4525963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87938-9122-4DC4-8CF1-7AF105173CC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65310" y="6237288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E6ECC-9130-4177-B2D6-D3583E53766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5113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fld id="{68F7F8F8-F19F-44D2-B522-983142DECD52}" type="datetime1">
              <a:rPr lang="en-US"/>
              <a:pPr/>
              <a:t>12/16/2025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1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412776"/>
            <a:ext cx="12192000" cy="11430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E6ECC-9130-4177-B2D6-D3583E53766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247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8FD69-ACB1-4275-9EFB-F91193888D5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1784" y="1628778"/>
            <a:ext cx="539261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81970" y="1628778"/>
            <a:ext cx="539261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C74FB-EE28-4FB6-8ED1-54F5F62D803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695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695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7A631-A615-49E7-86D5-9FE38967857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56C43-54A5-43FB-8DE8-C7FBC88E2BE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265EE-A320-4593-94ED-06040ED8F1B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384" y="273053"/>
            <a:ext cx="681501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ACC70-5B37-4634-9264-2827CD5E3D3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AC5AB-FDED-4D9A-A6A1-E369F33399A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/>
            </a:r>
            <a:br>
              <a:rPr lang="zh-TW" altLang="en-US" smtClean="0"/>
            </a:br>
            <a:endParaRPr lang="zh-TW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1785" y="1628778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99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0"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9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kumimoji="0"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9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65308" y="6237288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400" smtClean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F44DB608-6C58-4322-A162-B3EF7D45E04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2" name="Rectangle 12"/>
          <p:cNvSpPr>
            <a:spLocks noChangeArrowheads="1"/>
          </p:cNvSpPr>
          <p:nvPr/>
        </p:nvSpPr>
        <p:spPr bwMode="auto">
          <a:xfrm>
            <a:off x="3792416" y="6673850"/>
            <a:ext cx="4704862" cy="1841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/>
        </p:spPr>
        <p:txBody>
          <a:bodyPr anchor="ctr">
            <a:spAutoFit/>
          </a:bodyPr>
          <a:lstStyle>
            <a:lvl1pPr eaLnBrk="0" hangingPunct="0">
              <a:defRPr kumimoji="1" sz="2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kumimoji="0" lang="en-US" altLang="zh-TW" sz="600" smtClean="0">
                <a:solidFill>
                  <a:schemeClr val="tx1"/>
                </a:solidFill>
                <a:latin typeface="Arial" charset="0"/>
              </a:rPr>
              <a:t>Copyright ©2013 VPIC1. All Rights Reserved.</a:t>
            </a:r>
          </a:p>
        </p:txBody>
      </p:sp>
      <p:sp>
        <p:nvSpPr>
          <p:cNvPr id="1034" name="文字方塊 9"/>
          <p:cNvSpPr txBox="1">
            <a:spLocks noChangeArrowheads="1"/>
          </p:cNvSpPr>
          <p:nvPr/>
        </p:nvSpPr>
        <p:spPr bwMode="auto">
          <a:xfrm>
            <a:off x="10705124" y="6553200"/>
            <a:ext cx="1230923" cy="1600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endParaRPr lang="en-US" altLang="zh-TW" sz="1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TW" sz="1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TW" sz="1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TW" sz="1400">
              <a:solidFill>
                <a:schemeClr val="tx1"/>
              </a:solidFill>
            </a:endParaRPr>
          </a:p>
          <a:p>
            <a:pPr>
              <a:defRPr/>
            </a:pPr>
            <a:endParaRPr lang="zh-TW" altLang="en-US" sz="1400">
              <a:solidFill>
                <a:schemeClr val="tx1"/>
              </a:solidFill>
            </a:endParaRPr>
          </a:p>
        </p:txBody>
      </p:sp>
      <p:sp>
        <p:nvSpPr>
          <p:cNvPr id="1035" name="Rectangle 17"/>
          <p:cNvSpPr>
            <a:spLocks noChangeArrowheads="1"/>
          </p:cNvSpPr>
          <p:nvPr/>
        </p:nvSpPr>
        <p:spPr bwMode="auto">
          <a:xfrm>
            <a:off x="0" y="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zh-TW" altLang="en-US" sz="4400">
                <a:solidFill>
                  <a:schemeClr val="tx2"/>
                </a:solidFill>
                <a:latin typeface="Arial" charset="0"/>
              </a:rPr>
              <a:t/>
            </a:r>
            <a:br>
              <a:rPr lang="zh-TW" altLang="en-US" sz="4400">
                <a:solidFill>
                  <a:schemeClr val="tx2"/>
                </a:solidFill>
                <a:latin typeface="Arial" charset="0"/>
              </a:rPr>
            </a:br>
            <a:endParaRPr lang="zh-TW" altLang="en-US" sz="440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Line 2"/>
          <p:cNvSpPr>
            <a:spLocks noChangeShapeType="1"/>
          </p:cNvSpPr>
          <p:nvPr userDrawn="1"/>
        </p:nvSpPr>
        <p:spPr bwMode="auto">
          <a:xfrm>
            <a:off x="0" y="711488"/>
            <a:ext cx="121920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/>
          <a:lstStyle/>
          <a:p>
            <a:pPr>
              <a:defRPr/>
            </a:pPr>
            <a:endParaRPr lang="zh-TW" altLang="en-US" sz="24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65" y="32513"/>
            <a:ext cx="2915414" cy="651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" y="44853"/>
            <a:ext cx="1418003" cy="6215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9" r:id="rId14"/>
    <p:sldLayoutId id="2147484090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新細明體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6.pn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1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12" Type="http://schemas.openxmlformats.org/officeDocument/2006/relationships/image" Target="../media/image100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11" Type="http://schemas.openxmlformats.org/officeDocument/2006/relationships/image" Target="../media/image99.jpeg"/><Relationship Id="rId5" Type="http://schemas.openxmlformats.org/officeDocument/2006/relationships/image" Target="../media/image94.jpeg"/><Relationship Id="rId10" Type="http://schemas.openxmlformats.org/officeDocument/2006/relationships/image" Target="../media/image98.jpeg"/><Relationship Id="rId4" Type="http://schemas.openxmlformats.org/officeDocument/2006/relationships/image" Target="../media/image93.jpeg"/><Relationship Id="rId9" Type="http://schemas.microsoft.com/office/2007/relationships/hdphoto" Target="../media/hdphoto1.wdp"/><Relationship Id="rId1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jpeg"/><Relationship Id="rId9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13" Type="http://schemas.openxmlformats.org/officeDocument/2006/relationships/image" Target="../media/image124.jpg"/><Relationship Id="rId18" Type="http://schemas.openxmlformats.org/officeDocument/2006/relationships/image" Target="../media/image129.png"/><Relationship Id="rId3" Type="http://schemas.openxmlformats.org/officeDocument/2006/relationships/image" Target="../media/image114.png"/><Relationship Id="rId7" Type="http://schemas.openxmlformats.org/officeDocument/2006/relationships/image" Target="../media/image118.jpeg"/><Relationship Id="rId12" Type="http://schemas.openxmlformats.org/officeDocument/2006/relationships/image" Target="../media/image123.jpeg"/><Relationship Id="rId17" Type="http://schemas.openxmlformats.org/officeDocument/2006/relationships/image" Target="../media/image128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jpe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jpg"/><Relationship Id="rId10" Type="http://schemas.openxmlformats.org/officeDocument/2006/relationships/image" Target="../media/image121.gif"/><Relationship Id="rId4" Type="http://schemas.openxmlformats.org/officeDocument/2006/relationships/image" Target="../media/image115.jpeg"/><Relationship Id="rId9" Type="http://schemas.openxmlformats.org/officeDocument/2006/relationships/image" Target="../media/image120.jpg"/><Relationship Id="rId14" Type="http://schemas.openxmlformats.org/officeDocument/2006/relationships/image" Target="../media/image12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19.jpeg"/><Relationship Id="rId12" Type="http://schemas.openxmlformats.org/officeDocument/2006/relationships/image" Target="../media/image13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132.jpeg"/><Relationship Id="rId9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13" Type="http://schemas.openxmlformats.org/officeDocument/2006/relationships/image" Target="../media/image150.jpg"/><Relationship Id="rId18" Type="http://schemas.openxmlformats.org/officeDocument/2006/relationships/image" Target="../media/image155.png"/><Relationship Id="rId3" Type="http://schemas.openxmlformats.org/officeDocument/2006/relationships/image" Target="../media/image140.jpg"/><Relationship Id="rId7" Type="http://schemas.openxmlformats.org/officeDocument/2006/relationships/image" Target="../media/image144.jpeg"/><Relationship Id="rId12" Type="http://schemas.openxmlformats.org/officeDocument/2006/relationships/image" Target="../media/image149.jpe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jpeg"/><Relationship Id="rId11" Type="http://schemas.openxmlformats.org/officeDocument/2006/relationships/image" Target="../media/image148.jpeg"/><Relationship Id="rId5" Type="http://schemas.openxmlformats.org/officeDocument/2006/relationships/image" Target="../media/image142.jpeg"/><Relationship Id="rId15" Type="http://schemas.openxmlformats.org/officeDocument/2006/relationships/image" Target="../media/image152.png"/><Relationship Id="rId10" Type="http://schemas.openxmlformats.org/officeDocument/2006/relationships/image" Target="../media/image147.jpeg"/><Relationship Id="rId19" Type="http://schemas.openxmlformats.org/officeDocument/2006/relationships/image" Target="../media/image156.png"/><Relationship Id="rId4" Type="http://schemas.openxmlformats.org/officeDocument/2006/relationships/image" Target="../media/image141.jpg"/><Relationship Id="rId9" Type="http://schemas.openxmlformats.org/officeDocument/2006/relationships/image" Target="../media/image146.jpeg"/><Relationship Id="rId14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6.png"/><Relationship Id="rId3" Type="http://schemas.openxmlformats.org/officeDocument/2006/relationships/image" Target="../media/image157.jpeg"/><Relationship Id="rId7" Type="http://schemas.openxmlformats.org/officeDocument/2006/relationships/image" Target="../media/image161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159.jpeg"/><Relationship Id="rId10" Type="http://schemas.openxmlformats.org/officeDocument/2006/relationships/image" Target="../media/image163.png"/><Relationship Id="rId4" Type="http://schemas.openxmlformats.org/officeDocument/2006/relationships/image" Target="../media/image158.png"/><Relationship Id="rId9" Type="http://schemas.openxmlformats.org/officeDocument/2006/relationships/image" Target="../media/image151.png"/><Relationship Id="rId14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14.jpeg"/><Relationship Id="rId3" Type="http://schemas.openxmlformats.org/officeDocument/2006/relationships/image" Target="../media/image4.emf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gif"/><Relationship Id="rId10" Type="http://schemas.openxmlformats.org/officeDocument/2006/relationships/image" Target="../media/image11.jpeg"/><Relationship Id="rId4" Type="http://schemas.openxmlformats.org/officeDocument/2006/relationships/image" Target="../media/image5.gif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3" Type="http://schemas.openxmlformats.org/officeDocument/2006/relationships/image" Target="../media/image168.png"/><Relationship Id="rId7" Type="http://schemas.openxmlformats.org/officeDocument/2006/relationships/image" Target="../media/image172.jpeg"/><Relationship Id="rId12" Type="http://schemas.openxmlformats.org/officeDocument/2006/relationships/image" Target="../media/image17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jpeg"/><Relationship Id="rId11" Type="http://schemas.openxmlformats.org/officeDocument/2006/relationships/image" Target="../media/image176.jpeg"/><Relationship Id="rId5" Type="http://schemas.openxmlformats.org/officeDocument/2006/relationships/image" Target="../media/image170.png"/><Relationship Id="rId10" Type="http://schemas.openxmlformats.org/officeDocument/2006/relationships/image" Target="../media/image175.jpeg"/><Relationship Id="rId4" Type="http://schemas.openxmlformats.org/officeDocument/2006/relationships/image" Target="../media/image169.png"/><Relationship Id="rId9" Type="http://schemas.openxmlformats.org/officeDocument/2006/relationships/image" Target="../media/image17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13" Type="http://schemas.openxmlformats.org/officeDocument/2006/relationships/image" Target="../media/image188.png"/><Relationship Id="rId3" Type="http://schemas.openxmlformats.org/officeDocument/2006/relationships/image" Target="../media/image178.jpeg"/><Relationship Id="rId7" Type="http://schemas.openxmlformats.org/officeDocument/2006/relationships/image" Target="../media/image182.jpe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jpeg"/><Relationship Id="rId11" Type="http://schemas.openxmlformats.org/officeDocument/2006/relationships/image" Target="../media/image186.png"/><Relationship Id="rId5" Type="http://schemas.openxmlformats.org/officeDocument/2006/relationships/image" Target="../media/image180.jpeg"/><Relationship Id="rId15" Type="http://schemas.openxmlformats.org/officeDocument/2006/relationships/image" Target="../media/image190.png"/><Relationship Id="rId10" Type="http://schemas.openxmlformats.org/officeDocument/2006/relationships/image" Target="../media/image185.jpeg"/><Relationship Id="rId4" Type="http://schemas.openxmlformats.org/officeDocument/2006/relationships/image" Target="../media/image179.jpeg"/><Relationship Id="rId9" Type="http://schemas.openxmlformats.org/officeDocument/2006/relationships/image" Target="../media/image184.jpeg"/><Relationship Id="rId14" Type="http://schemas.openxmlformats.org/officeDocument/2006/relationships/image" Target="../media/image18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3" Type="http://schemas.openxmlformats.org/officeDocument/2006/relationships/image" Target="../media/image193.png"/><Relationship Id="rId7" Type="http://schemas.openxmlformats.org/officeDocument/2006/relationships/image" Target="../media/image19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6.jpeg"/><Relationship Id="rId5" Type="http://schemas.openxmlformats.org/officeDocument/2006/relationships/image" Target="../media/image195.jpeg"/><Relationship Id="rId10" Type="http://schemas.openxmlformats.org/officeDocument/2006/relationships/image" Target="../media/image200.png"/><Relationship Id="rId4" Type="http://schemas.openxmlformats.org/officeDocument/2006/relationships/image" Target="../media/image194.jpg"/><Relationship Id="rId9" Type="http://schemas.openxmlformats.org/officeDocument/2006/relationships/image" Target="../media/image19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3" Type="http://schemas.openxmlformats.org/officeDocument/2006/relationships/image" Target="../media/image202.jpeg"/><Relationship Id="rId7" Type="http://schemas.openxmlformats.org/officeDocument/2006/relationships/image" Target="../media/image206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jpeg"/><Relationship Id="rId5" Type="http://schemas.openxmlformats.org/officeDocument/2006/relationships/image" Target="../media/image204.jpeg"/><Relationship Id="rId4" Type="http://schemas.openxmlformats.org/officeDocument/2006/relationships/image" Target="../media/image203.jpeg"/><Relationship Id="rId9" Type="http://schemas.openxmlformats.org/officeDocument/2006/relationships/image" Target="../media/image20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jpeg"/><Relationship Id="rId3" Type="http://schemas.openxmlformats.org/officeDocument/2006/relationships/image" Target="../media/image209.jpe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2.jpe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jpeg"/><Relationship Id="rId15" Type="http://schemas.openxmlformats.org/officeDocument/2006/relationships/image" Target="../media/image221.jpe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jpeg"/><Relationship Id="rId9" Type="http://schemas.openxmlformats.org/officeDocument/2006/relationships/image" Target="../media/image215.jpg"/><Relationship Id="rId14" Type="http://schemas.openxmlformats.org/officeDocument/2006/relationships/image" Target="../media/image2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jpeg"/><Relationship Id="rId13" Type="http://schemas.openxmlformats.org/officeDocument/2006/relationships/image" Target="../media/image237.png"/><Relationship Id="rId3" Type="http://schemas.openxmlformats.org/officeDocument/2006/relationships/image" Target="../media/image227.png"/><Relationship Id="rId7" Type="http://schemas.openxmlformats.org/officeDocument/2006/relationships/image" Target="../media/image231.jpg"/><Relationship Id="rId12" Type="http://schemas.openxmlformats.org/officeDocument/2006/relationships/image" Target="../media/image236.png"/><Relationship Id="rId17" Type="http://schemas.openxmlformats.org/officeDocument/2006/relationships/image" Target="../media/image241.jp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jpg"/><Relationship Id="rId11" Type="http://schemas.openxmlformats.org/officeDocument/2006/relationships/image" Target="../media/image235.png"/><Relationship Id="rId5" Type="http://schemas.openxmlformats.org/officeDocument/2006/relationships/image" Target="../media/image229.jpe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4" Type="http://schemas.openxmlformats.org/officeDocument/2006/relationships/image" Target="../media/image228.jpe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jpg"/><Relationship Id="rId12" Type="http://schemas.openxmlformats.org/officeDocument/2006/relationships/image" Target="../media/image252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jpg"/><Relationship Id="rId15" Type="http://schemas.openxmlformats.org/officeDocument/2006/relationships/image" Target="../media/image255.png"/><Relationship Id="rId10" Type="http://schemas.openxmlformats.org/officeDocument/2006/relationships/image" Target="../media/image250.jpg"/><Relationship Id="rId4" Type="http://schemas.openxmlformats.org/officeDocument/2006/relationships/image" Target="../media/image244.jpg"/><Relationship Id="rId9" Type="http://schemas.openxmlformats.org/officeDocument/2006/relationships/image" Target="../media/image249.jpg"/><Relationship Id="rId14" Type="http://schemas.openxmlformats.org/officeDocument/2006/relationships/image" Target="../media/image2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jpg"/><Relationship Id="rId3" Type="http://schemas.openxmlformats.org/officeDocument/2006/relationships/image" Target="../media/image257.jpg"/><Relationship Id="rId7" Type="http://schemas.openxmlformats.org/officeDocument/2006/relationships/image" Target="../media/image261.jpg"/><Relationship Id="rId12" Type="http://schemas.openxmlformats.org/officeDocument/2006/relationships/image" Target="../media/image2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jpg"/><Relationship Id="rId11" Type="http://schemas.openxmlformats.org/officeDocument/2006/relationships/image" Target="../media/image265.jpg"/><Relationship Id="rId5" Type="http://schemas.openxmlformats.org/officeDocument/2006/relationships/image" Target="../media/image259.jpg"/><Relationship Id="rId10" Type="http://schemas.openxmlformats.org/officeDocument/2006/relationships/image" Target="../media/image264.jpg"/><Relationship Id="rId4" Type="http://schemas.openxmlformats.org/officeDocument/2006/relationships/image" Target="../media/image258.jpeg"/><Relationship Id="rId9" Type="http://schemas.openxmlformats.org/officeDocument/2006/relationships/image" Target="../media/image263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jpg"/><Relationship Id="rId13" Type="http://schemas.openxmlformats.org/officeDocument/2006/relationships/image" Target="../media/image277.jpg"/><Relationship Id="rId18" Type="http://schemas.openxmlformats.org/officeDocument/2006/relationships/image" Target="../media/image282.png"/><Relationship Id="rId3" Type="http://schemas.openxmlformats.org/officeDocument/2006/relationships/image" Target="../media/image267.jpg"/><Relationship Id="rId7" Type="http://schemas.openxmlformats.org/officeDocument/2006/relationships/image" Target="../media/image271.jpg"/><Relationship Id="rId12" Type="http://schemas.openxmlformats.org/officeDocument/2006/relationships/image" Target="../media/image276.jpg"/><Relationship Id="rId17" Type="http://schemas.openxmlformats.org/officeDocument/2006/relationships/image" Target="../media/image281.jp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8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0.jpeg"/><Relationship Id="rId11" Type="http://schemas.openxmlformats.org/officeDocument/2006/relationships/image" Target="../media/image275.jpg"/><Relationship Id="rId5" Type="http://schemas.openxmlformats.org/officeDocument/2006/relationships/image" Target="../media/image269.jpg"/><Relationship Id="rId15" Type="http://schemas.openxmlformats.org/officeDocument/2006/relationships/image" Target="../media/image279.jpg"/><Relationship Id="rId10" Type="http://schemas.openxmlformats.org/officeDocument/2006/relationships/image" Target="../media/image274.jpg"/><Relationship Id="rId4" Type="http://schemas.openxmlformats.org/officeDocument/2006/relationships/image" Target="../media/image268.jpg"/><Relationship Id="rId9" Type="http://schemas.openxmlformats.org/officeDocument/2006/relationships/image" Target="../media/image273.jpg"/><Relationship Id="rId14" Type="http://schemas.openxmlformats.org/officeDocument/2006/relationships/image" Target="../media/image2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jpeg"/><Relationship Id="rId13" Type="http://schemas.openxmlformats.org/officeDocument/2006/relationships/image" Target="../media/image294.jpeg"/><Relationship Id="rId18" Type="http://schemas.openxmlformats.org/officeDocument/2006/relationships/image" Target="../media/image299.png"/><Relationship Id="rId3" Type="http://schemas.openxmlformats.org/officeDocument/2006/relationships/image" Target="../media/image284.jpg"/><Relationship Id="rId21" Type="http://schemas.openxmlformats.org/officeDocument/2006/relationships/image" Target="../media/image302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jpg"/><Relationship Id="rId11" Type="http://schemas.openxmlformats.org/officeDocument/2006/relationships/image" Target="../media/image292.png"/><Relationship Id="rId5" Type="http://schemas.openxmlformats.org/officeDocument/2006/relationships/image" Target="../media/image286.jpg"/><Relationship Id="rId15" Type="http://schemas.openxmlformats.org/officeDocument/2006/relationships/image" Target="../media/image296.jpg"/><Relationship Id="rId23" Type="http://schemas.openxmlformats.org/officeDocument/2006/relationships/image" Target="../media/image304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4" Type="http://schemas.openxmlformats.org/officeDocument/2006/relationships/image" Target="../media/image285.jp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jpg"/><Relationship Id="rId13" Type="http://schemas.openxmlformats.org/officeDocument/2006/relationships/image" Target="../media/image313.jpg"/><Relationship Id="rId18" Type="http://schemas.openxmlformats.org/officeDocument/2006/relationships/image" Target="../media/image317.jpg"/><Relationship Id="rId3" Type="http://schemas.openxmlformats.org/officeDocument/2006/relationships/image" Target="../media/image115.jpeg"/><Relationship Id="rId7" Type="http://schemas.openxmlformats.org/officeDocument/2006/relationships/image" Target="../media/image308.jpg"/><Relationship Id="rId12" Type="http://schemas.openxmlformats.org/officeDocument/2006/relationships/image" Target="../media/image312.jpg"/><Relationship Id="rId17" Type="http://schemas.openxmlformats.org/officeDocument/2006/relationships/image" Target="../media/image316.jpg"/><Relationship Id="rId2" Type="http://schemas.openxmlformats.org/officeDocument/2006/relationships/image" Target="../media/image248.jpg"/><Relationship Id="rId16" Type="http://schemas.openxmlformats.org/officeDocument/2006/relationships/image" Target="../media/image315.jpg"/><Relationship Id="rId20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jpg"/><Relationship Id="rId11" Type="http://schemas.openxmlformats.org/officeDocument/2006/relationships/image" Target="../media/image147.jpeg"/><Relationship Id="rId5" Type="http://schemas.openxmlformats.org/officeDocument/2006/relationships/image" Target="../media/image306.jpg"/><Relationship Id="rId15" Type="http://schemas.openxmlformats.org/officeDocument/2006/relationships/image" Target="../media/image193.png"/><Relationship Id="rId10" Type="http://schemas.openxmlformats.org/officeDocument/2006/relationships/image" Target="../media/image311.jpg"/><Relationship Id="rId19" Type="http://schemas.openxmlformats.org/officeDocument/2006/relationships/image" Target="../media/image318.png"/><Relationship Id="rId4" Type="http://schemas.openxmlformats.org/officeDocument/2006/relationships/image" Target="../media/image305.jpg"/><Relationship Id="rId9" Type="http://schemas.openxmlformats.org/officeDocument/2006/relationships/image" Target="../media/image310.jpg"/><Relationship Id="rId14" Type="http://schemas.openxmlformats.org/officeDocument/2006/relationships/image" Target="../media/image314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22.png"/><Relationship Id="rId10" Type="http://schemas.openxmlformats.org/officeDocument/2006/relationships/image" Target="../media/image327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emf"/><Relationship Id="rId13" Type="http://schemas.openxmlformats.org/officeDocument/2006/relationships/image" Target="../media/image342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5" Type="http://schemas.openxmlformats.org/officeDocument/2006/relationships/image" Target="../media/image33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jpeg"/><Relationship Id="rId14" Type="http://schemas.openxmlformats.org/officeDocument/2006/relationships/image" Target="../media/image3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jpg"/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eg"/><Relationship Id="rId7" Type="http://schemas.openxmlformats.org/officeDocument/2006/relationships/image" Target="../media/image35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9.jpg"/><Relationship Id="rId7" Type="http://schemas.openxmlformats.org/officeDocument/2006/relationships/image" Target="../media/image3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urocharm.com.tw/en/esg/" TargetMode="External"/><Relationship Id="rId5" Type="http://schemas.openxmlformats.org/officeDocument/2006/relationships/hyperlink" Target="https://www.youtube.com/watch?v=dFo-WC81kj0&amp;t=263s" TargetMode="External"/><Relationship Id="rId4" Type="http://schemas.openxmlformats.org/officeDocument/2006/relationships/image" Target="../media/image360.png"/><Relationship Id="rId9" Type="http://schemas.openxmlformats.org/officeDocument/2006/relationships/hyperlink" Target="mailto:sales@vpic1.com.v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23" Type="http://schemas.openxmlformats.org/officeDocument/2006/relationships/image" Target="../media/image35.png"/><Relationship Id="rId10" Type="http://schemas.openxmlformats.org/officeDocument/2006/relationships/image" Target="../media/image22.jpg"/><Relationship Id="rId19" Type="http://schemas.openxmlformats.org/officeDocument/2006/relationships/image" Target="../media/image31.jpg"/><Relationship Id="rId4" Type="http://schemas.openxmlformats.org/officeDocument/2006/relationships/image" Target="../media/image16.jpeg"/><Relationship Id="rId9" Type="http://schemas.openxmlformats.org/officeDocument/2006/relationships/image" Target="../media/image21.jp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gif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emf"/><Relationship Id="rId7" Type="http://schemas.openxmlformats.org/officeDocument/2006/relationships/image" Target="../media/image59.jpe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jpe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2">
            <a:lum/>
          </a:blip>
          <a:srcRect/>
          <a:stretch>
            <a:fillRect t="10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76718" y="899954"/>
            <a:ext cx="3610284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000" b="1" dirty="0" err="1" smtClean="0">
                <a:ln w="11430"/>
                <a:solidFill>
                  <a:srgbClr val="FF33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.VnBodoniH" pitchFamily="34" charset="0"/>
              </a:rPr>
              <a:t>GIíI</a:t>
            </a:r>
            <a:r>
              <a:rPr lang="en-US" sz="4000" b="1" dirty="0" smtClean="0">
                <a:ln w="11430"/>
                <a:solidFill>
                  <a:srgbClr val="FF33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.VnBodoniH" pitchFamily="34" charset="0"/>
              </a:rPr>
              <a:t> THIÖU</a:t>
            </a:r>
            <a:endParaRPr lang="en-US" sz="4000" b="1" dirty="0">
              <a:ln w="11430"/>
              <a:solidFill>
                <a:srgbClr val="FF33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.VnBodoniH" pitchFamily="34" charset="0"/>
            </a:endParaRPr>
          </a:p>
        </p:txBody>
      </p:sp>
      <p:sp>
        <p:nvSpPr>
          <p:cNvPr id="8194" name="Rectangle 31"/>
          <p:cNvSpPr>
            <a:spLocks noChangeArrowheads="1"/>
          </p:cNvSpPr>
          <p:nvPr/>
        </p:nvSpPr>
        <p:spPr bwMode="auto">
          <a:xfrm>
            <a:off x="1263785" y="1633240"/>
            <a:ext cx="921635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kumimoji="0" lang="en-US" altLang="ja-JP" b="1" dirty="0" smtClean="0">
                <a:solidFill>
                  <a:schemeClr val="tx1"/>
                </a:solidFill>
                <a:ea typeface="MS PGothic" pitchFamily="34" charset="-128"/>
              </a:rPr>
              <a:t>CÔNG TY TNHH CÔNG NGHIỆP CHÍNH XÁC VIỆT NAM 1</a:t>
            </a:r>
            <a:endParaRPr kumimoji="0" lang="en-US" altLang="ja-JP" b="1" dirty="0">
              <a:solidFill>
                <a:schemeClr val="tx1"/>
              </a:solidFill>
              <a:ea typeface="MS PGothic" pitchFamily="34" charset="-128"/>
            </a:endParaRPr>
          </a:p>
        </p:txBody>
      </p:sp>
    </p:spTree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7073806" y="1027135"/>
            <a:ext cx="1440437" cy="1218732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rgbClr val="CCFFCC"/>
              </a:gs>
            </a:gsLst>
            <a:lin ang="13500000" scaled="1"/>
          </a:gra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9853" tIns="189853" rIns="189853" bIns="189853" numCol="1" spcCol="1270" anchor="ctr" anchorCtr="0">
            <a:noAutofit/>
          </a:bodyPr>
          <a:lstStyle/>
          <a:p>
            <a:pPr algn="ctr" defTabSz="577850">
              <a:spcBef>
                <a:spcPct val="0"/>
              </a:spcBef>
              <a:spcAft>
                <a:spcPts val="0"/>
              </a:spcAft>
            </a:pPr>
            <a:r>
              <a:rPr kumimoji="0" lang="en-US" altLang="zh-TW" sz="1800" b="1" kern="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High Pressure </a:t>
            </a:r>
            <a:r>
              <a:rPr kumimoji="0" lang="en-US" altLang="zh-TW" sz="1800" b="1" kern="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die casting</a:t>
            </a:r>
            <a:endParaRPr kumimoji="0" lang="zh-TW" altLang="en-US" sz="1800" b="1" kern="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7414034" y="2347929"/>
            <a:ext cx="1515281" cy="1338410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65000"/>
                </a:schemeClr>
              </a:gs>
              <a:gs pos="100000">
                <a:srgbClr val="CCFFCC"/>
              </a:gs>
            </a:gsLst>
            <a:lin ang="13500000" scaled="1"/>
          </a:gra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9853" tIns="189853" rIns="189853" bIns="189853" numCol="1" spcCol="1270" anchor="ctr" anchorCtr="0">
            <a:noAutofit/>
          </a:bodyPr>
          <a:lstStyle/>
          <a:p>
            <a:pPr algn="ctr" defTabSz="577850" fontAlgn="auto"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zh-TW" sz="18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Gravity</a:t>
            </a:r>
          </a:p>
          <a:p>
            <a:pPr algn="ctr" defTabSz="577850" fontAlgn="auto"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zh-TW" sz="18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die casting</a:t>
            </a:r>
            <a:endParaRPr kumimoji="0" lang="zh-TW" altLang="en-US" sz="18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60189" y="1592254"/>
            <a:ext cx="6224605" cy="4874806"/>
            <a:chOff x="1022768" y="1229655"/>
            <a:chExt cx="6847065" cy="5362287"/>
          </a:xfrm>
        </p:grpSpPr>
        <p:sp>
          <p:nvSpPr>
            <p:cNvPr id="57" name="Block Arc 56"/>
            <p:cNvSpPr/>
            <p:nvPr/>
          </p:nvSpPr>
          <p:spPr>
            <a:xfrm rot="908040">
              <a:off x="1200070" y="1416482"/>
              <a:ext cx="6512024" cy="5018489"/>
            </a:xfrm>
            <a:prstGeom prst="blockArc">
              <a:avLst>
                <a:gd name="adj1" fmla="val 11502664"/>
                <a:gd name="adj2" fmla="val 11491507"/>
                <a:gd name="adj3" fmla="val 5002"/>
              </a:avLst>
            </a:prstGeom>
            <a:solidFill>
              <a:srgbClr val="00B050"/>
            </a:solidFill>
            <a:ln>
              <a:noFill/>
            </a:ln>
            <a:effectLst/>
            <a:scene3d>
              <a:camera prst="isometricOffAxis2Left" zoom="95000"/>
              <a:lightRig rig="flat" dir="t"/>
            </a:scene3d>
            <a:sp3d z="-52400" extrusionH="181000" contourW="38100" prstMaterial="matte">
              <a:contourClr>
                <a:sysClr val="window" lastClr="FFFFFF"/>
              </a:contourClr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4" name="Block Arc 23"/>
            <p:cNvSpPr/>
            <p:nvPr/>
          </p:nvSpPr>
          <p:spPr>
            <a:xfrm rot="908040">
              <a:off x="1022768" y="1229655"/>
              <a:ext cx="6847065" cy="5362287"/>
            </a:xfrm>
            <a:prstGeom prst="blockArc">
              <a:avLst>
                <a:gd name="adj1" fmla="val 11502664"/>
                <a:gd name="adj2" fmla="val 11491507"/>
                <a:gd name="adj3" fmla="val 5002"/>
              </a:avLst>
            </a:prstGeom>
            <a:solidFill>
              <a:srgbClr val="ED7D31"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isometricOffAxis2Left" zoom="95000"/>
              <a:lightRig rig="flat" dir="t"/>
            </a:scene3d>
            <a:sp3d z="-52400" extrusionH="181000" contourW="38100" prstMaterial="matte">
              <a:contourClr>
                <a:sysClr val="window" lastClr="FFFFFF"/>
              </a:contourClr>
            </a:sp3d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sp>
        <p:nvSpPr>
          <p:cNvPr id="31" name="Freeform 30"/>
          <p:cNvSpPr/>
          <p:nvPr/>
        </p:nvSpPr>
        <p:spPr>
          <a:xfrm>
            <a:off x="3375800" y="1203178"/>
            <a:ext cx="1639022" cy="1424515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9853" tIns="189853" rIns="189853" bIns="189853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Prototyping/ &amp; Testing</a:t>
            </a:r>
            <a:endParaRPr lang="zh-TW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208048" y="2004892"/>
            <a:ext cx="1639022" cy="1424515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gradFill flip="none" rotWithShape="1">
            <a:gsLst>
              <a:gs pos="10000">
                <a:srgbClr val="CC00CC"/>
              </a:gs>
              <a:gs pos="100000">
                <a:srgbClr val="FFFF00"/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1123" tIns="191123" rIns="191123" bIns="191123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8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Die Casting</a:t>
            </a:r>
            <a:endParaRPr lang="zh-TW" altLang="en-US" sz="1800" dirty="0">
              <a:solidFill>
                <a:sysClr val="window" lastClr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6168008" y="3516653"/>
            <a:ext cx="1490020" cy="1424515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64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9853" tIns="189853" rIns="189853" bIns="189853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8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Forging</a:t>
            </a:r>
            <a:endParaRPr lang="zh-TW" altLang="en-US" sz="1800" dirty="0">
              <a:solidFill>
                <a:sysClr val="window" lastClr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673198" y="5155338"/>
            <a:ext cx="1418481" cy="1295014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9853" tIns="189853" rIns="189853" bIns="189853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700" b="1" dirty="0" smtClean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Machining</a:t>
            </a:r>
            <a:endParaRPr lang="zh-TW" altLang="en-US" sz="1700" b="1" dirty="0">
              <a:solidFill>
                <a:sysClr val="window" lastClr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3806835" y="5486752"/>
            <a:ext cx="1491043" cy="1398988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9853" tIns="189853" rIns="189853" bIns="189853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800" b="1" dirty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endParaRPr lang="zh-TW" altLang="en-US" sz="1800" b="1" dirty="0">
              <a:solidFill>
                <a:sysClr val="window" lastClr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2127896" y="4917357"/>
            <a:ext cx="1490020" cy="1295014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solidFill>
            <a:srgbClr val="006699"/>
          </a:soli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9853" tIns="189853" rIns="189853" bIns="189853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800" b="1" dirty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Painting&amp; Plating</a:t>
            </a:r>
            <a:endParaRPr lang="zh-TW" altLang="en-US" sz="1800" dirty="0">
              <a:solidFill>
                <a:sysClr val="window" lastClr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1219776" y="3464742"/>
            <a:ext cx="1490020" cy="1424515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gradFill flip="none" rotWithShape="1">
            <a:gsLst>
              <a:gs pos="0">
                <a:srgbClr val="00B050"/>
              </a:gs>
              <a:gs pos="89000">
                <a:srgbClr val="CCFFCC"/>
              </a:gs>
              <a:gs pos="100000">
                <a:srgbClr val="CCFFCC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9853" tIns="189853" rIns="189853" bIns="189853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800" b="1" dirty="0" smtClean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Stamping/Welding and </a:t>
            </a:r>
            <a:r>
              <a:rPr lang="en-US" altLang="zh-TW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Laser </a:t>
            </a:r>
            <a:r>
              <a:rPr lang="en-US" altLang="zh-TW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cutting</a:t>
            </a:r>
            <a:endParaRPr lang="en-US" altLang="zh-TW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1523192" y="1716568"/>
            <a:ext cx="1490020" cy="1295014"/>
          </a:xfrm>
          <a:custGeom>
            <a:avLst/>
            <a:gdLst>
              <a:gd name="connsiteX0" fmla="*/ 0 w 1183663"/>
              <a:gd name="connsiteY0" fmla="*/ 591832 h 1183663"/>
              <a:gd name="connsiteX1" fmla="*/ 591832 w 1183663"/>
              <a:gd name="connsiteY1" fmla="*/ 0 h 1183663"/>
              <a:gd name="connsiteX2" fmla="*/ 1183664 w 1183663"/>
              <a:gd name="connsiteY2" fmla="*/ 591832 h 1183663"/>
              <a:gd name="connsiteX3" fmla="*/ 591832 w 1183663"/>
              <a:gd name="connsiteY3" fmla="*/ 1183664 h 1183663"/>
              <a:gd name="connsiteX4" fmla="*/ 0 w 1183663"/>
              <a:gd name="connsiteY4" fmla="*/ 591832 h 118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663" h="1183663">
                <a:moveTo>
                  <a:pt x="0" y="591832"/>
                </a:moveTo>
                <a:cubicBezTo>
                  <a:pt x="0" y="264972"/>
                  <a:pt x="264972" y="0"/>
                  <a:pt x="591832" y="0"/>
                </a:cubicBezTo>
                <a:cubicBezTo>
                  <a:pt x="918692" y="0"/>
                  <a:pt x="1183664" y="264972"/>
                  <a:pt x="1183664" y="591832"/>
                </a:cubicBezTo>
                <a:cubicBezTo>
                  <a:pt x="1183664" y="918692"/>
                  <a:pt x="918692" y="1183664"/>
                  <a:pt x="591832" y="1183664"/>
                </a:cubicBezTo>
                <a:cubicBezTo>
                  <a:pt x="264972" y="1183664"/>
                  <a:pt x="0" y="918692"/>
                  <a:pt x="0" y="59183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9853" tIns="189853" rIns="189853" bIns="189853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1800" b="1" dirty="0" smtClean="0">
                <a:solidFill>
                  <a:sysClr val="window" lastClr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Tooling</a:t>
            </a:r>
            <a:endParaRPr lang="zh-TW" altLang="en-US" sz="1800" b="1" dirty="0">
              <a:solidFill>
                <a:sysClr val="window" lastClr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弧形接點 54"/>
          <p:cNvCxnSpPr/>
          <p:nvPr/>
        </p:nvCxnSpPr>
        <p:spPr>
          <a:xfrm flipV="1">
            <a:off x="6715679" y="1915435"/>
            <a:ext cx="635447" cy="461157"/>
          </a:xfrm>
          <a:prstGeom prst="curvedConnector3">
            <a:avLst>
              <a:gd name="adj1" fmla="val 50000"/>
            </a:avLst>
          </a:prstGeom>
          <a:noFill/>
          <a:ln w="6350" cap="flat" cmpd="sng" algn="ctr">
            <a:solidFill>
              <a:srgbClr val="DF532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Rectangle 1"/>
          <p:cNvSpPr/>
          <p:nvPr/>
        </p:nvSpPr>
        <p:spPr>
          <a:xfrm>
            <a:off x="125657" y="761784"/>
            <a:ext cx="7750787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dirty="0" err="1" smtClean="0">
                <a:solidFill>
                  <a:schemeClr val="tx2"/>
                </a:solidFill>
              </a:rPr>
              <a:t>Tích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hợp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giải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pháp</a:t>
            </a:r>
            <a:r>
              <a:rPr lang="en-US" sz="2000" dirty="0" smtClean="0">
                <a:solidFill>
                  <a:schemeClr val="tx2"/>
                </a:solidFill>
              </a:rPr>
              <a:t> sản xuất </a:t>
            </a:r>
            <a:r>
              <a:rPr lang="en-US" sz="2000" dirty="0" err="1" smtClean="0">
                <a:solidFill>
                  <a:schemeClr val="tx2"/>
                </a:solidFill>
              </a:rPr>
              <a:t>khép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kín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74" name="弧形接點 54"/>
          <p:cNvCxnSpPr/>
          <p:nvPr/>
        </p:nvCxnSpPr>
        <p:spPr>
          <a:xfrm>
            <a:off x="6816080" y="2616881"/>
            <a:ext cx="720080" cy="394701"/>
          </a:xfrm>
          <a:prstGeom prst="curvedConnector3">
            <a:avLst>
              <a:gd name="adj1" fmla="val 50000"/>
            </a:avLst>
          </a:prstGeom>
          <a:noFill/>
          <a:ln w="6350" cap="flat" cmpd="sng" algn="ctr">
            <a:solidFill>
              <a:srgbClr val="DF532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Freeform 43"/>
          <p:cNvSpPr/>
          <p:nvPr/>
        </p:nvSpPr>
        <p:spPr>
          <a:xfrm>
            <a:off x="2966468" y="2818752"/>
            <a:ext cx="2706716" cy="2485581"/>
          </a:xfrm>
          <a:custGeom>
            <a:avLst/>
            <a:gdLst>
              <a:gd name="connsiteX0" fmla="*/ 0 w 1690947"/>
              <a:gd name="connsiteY0" fmla="*/ 845474 h 1690947"/>
              <a:gd name="connsiteX1" fmla="*/ 845474 w 1690947"/>
              <a:gd name="connsiteY1" fmla="*/ 0 h 1690947"/>
              <a:gd name="connsiteX2" fmla="*/ 1690948 w 1690947"/>
              <a:gd name="connsiteY2" fmla="*/ 845474 h 1690947"/>
              <a:gd name="connsiteX3" fmla="*/ 845474 w 1690947"/>
              <a:gd name="connsiteY3" fmla="*/ 1690948 h 1690947"/>
              <a:gd name="connsiteX4" fmla="*/ 0 w 1690947"/>
              <a:gd name="connsiteY4" fmla="*/ 845474 h 169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947" h="1690947">
                <a:moveTo>
                  <a:pt x="0" y="845474"/>
                </a:moveTo>
                <a:cubicBezTo>
                  <a:pt x="0" y="378532"/>
                  <a:pt x="378532" y="0"/>
                  <a:pt x="845474" y="0"/>
                </a:cubicBezTo>
                <a:cubicBezTo>
                  <a:pt x="1312416" y="0"/>
                  <a:pt x="1690948" y="378532"/>
                  <a:pt x="1690948" y="845474"/>
                </a:cubicBezTo>
                <a:cubicBezTo>
                  <a:pt x="1690948" y="1312416"/>
                  <a:pt x="1312416" y="1690948"/>
                  <a:pt x="845474" y="1690948"/>
                </a:cubicBezTo>
                <a:cubicBezTo>
                  <a:pt x="378532" y="1690948"/>
                  <a:pt x="0" y="1312416"/>
                  <a:pt x="0" y="845474"/>
                </a:cubicBezTo>
                <a:close/>
              </a:path>
            </a:pathLst>
          </a:custGeom>
          <a:solidFill>
            <a:srgbClr val="0070C0">
              <a:alpha val="70000"/>
            </a:srgbClr>
          </a:solidFill>
          <a:ln>
            <a:noFill/>
          </a:ln>
          <a:effectLst/>
          <a:scene3d>
            <a:camera prst="isometricOffAxis2Left" zoom="95000"/>
            <a:lightRig rig="flat" dir="t"/>
          </a:scene3d>
          <a:sp3d extrusionH="381000" contourW="38100" prstMaterial="matte">
            <a:contourClr>
              <a:sysClr val="window" lastClr="FFFFFF"/>
            </a:contourClr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66683" tIns="266683" rIns="266683" bIns="266683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2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METAL SOLUTIONS</a:t>
            </a:r>
            <a:endParaRPr lang="zh-TW" altLang="en-US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2737204" y="103353"/>
            <a:ext cx="5403273" cy="51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LỢI THẾ CẠNH TRANH</a:t>
            </a:r>
            <a:endParaRPr lang="en-US" sz="2400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9768408" y="836712"/>
          <a:ext cx="2016224" cy="5797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54429378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71680741"/>
                    </a:ext>
                  </a:extLst>
                </a:gridCol>
              </a:tblGrid>
              <a:tr h="57306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CERTIFICATES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66988"/>
                  </a:ext>
                </a:extLst>
              </a:tr>
              <a:tr h="573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 9001</a:t>
                      </a:r>
                      <a:r>
                        <a:rPr lang="en-US" altLang="zh-TW" sz="1800" b="1" dirty="0" smtClean="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81501"/>
                  </a:ext>
                </a:extLst>
              </a:tr>
              <a:tr h="573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IATF 16949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63242"/>
                  </a:ext>
                </a:extLst>
              </a:tr>
              <a:tr h="573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 13485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863965"/>
                  </a:ext>
                </a:extLst>
              </a:tr>
              <a:tr h="573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3333C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FORD Q1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4704"/>
                  </a:ext>
                </a:extLst>
              </a:tr>
              <a:tr h="573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9933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 45001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804362"/>
                  </a:ext>
                </a:extLst>
              </a:tr>
              <a:tr h="573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 14001</a:t>
                      </a:r>
                      <a:endParaRPr lang="en-US" altLang="zh-TW" sz="1800" b="1" dirty="0" smtClean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696540"/>
                  </a:ext>
                </a:extLst>
              </a:tr>
              <a:tr h="607234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ISO14064-1</a:t>
                      </a:r>
                      <a:endParaRPr lang="en-US" altLang="zh-TW" sz="18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208777"/>
                  </a:ext>
                </a:extLst>
              </a:tr>
              <a:tr h="573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009E4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 50001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884226"/>
                  </a:ext>
                </a:extLst>
              </a:tr>
              <a:tr h="573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 27001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42352"/>
                  </a:ext>
                </a:extLst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44" y="4811265"/>
            <a:ext cx="778707" cy="77870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75" y="3681665"/>
            <a:ext cx="654647" cy="5819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596" y="6070668"/>
            <a:ext cx="519103" cy="54356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86416" y="2375161"/>
            <a:ext cx="575963" cy="57596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228674" y="2533406"/>
            <a:ext cx="5253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rgbClr val="FF0000"/>
                </a:solidFill>
              </a:rPr>
              <a:t>QMS</a:t>
            </a:r>
            <a:endParaRPr lang="en-US" sz="1050" b="1" dirty="0">
              <a:solidFill>
                <a:srgbClr val="FF000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1643548" y="6392571"/>
            <a:ext cx="516076" cy="347909"/>
            <a:chOff x="9017460" y="3321106"/>
            <a:chExt cx="516076" cy="347909"/>
          </a:xfrm>
        </p:grpSpPr>
        <p:sp>
          <p:nvSpPr>
            <p:cNvPr id="52" name="Oval 51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09/52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66940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050748"/>
              </p:ext>
            </p:extLst>
          </p:nvPr>
        </p:nvGraphicFramePr>
        <p:xfrm>
          <a:off x="1386418" y="758318"/>
          <a:ext cx="10637642" cy="3417382"/>
        </p:xfrm>
        <a:graphic>
          <a:graphicData uri="http://schemas.openxmlformats.org/drawingml/2006/table">
            <a:tbl>
              <a:tblPr/>
              <a:tblGrid>
                <a:gridCol w="1100216">
                  <a:extLst>
                    <a:ext uri="{9D8B030D-6E8A-4147-A177-3AD203B41FA5}">
                      <a16:colId xmlns:a16="http://schemas.microsoft.com/office/drawing/2014/main" val="2675110000"/>
                    </a:ext>
                  </a:extLst>
                </a:gridCol>
                <a:gridCol w="1655159">
                  <a:extLst>
                    <a:ext uri="{9D8B030D-6E8A-4147-A177-3AD203B41FA5}">
                      <a16:colId xmlns:a16="http://schemas.microsoft.com/office/drawing/2014/main" val="672882382"/>
                    </a:ext>
                  </a:extLst>
                </a:gridCol>
                <a:gridCol w="2209981">
                  <a:extLst>
                    <a:ext uri="{9D8B030D-6E8A-4147-A177-3AD203B41FA5}">
                      <a16:colId xmlns:a16="http://schemas.microsoft.com/office/drawing/2014/main" val="3898678652"/>
                    </a:ext>
                  </a:extLst>
                </a:gridCol>
                <a:gridCol w="883993">
                  <a:extLst>
                    <a:ext uri="{9D8B030D-6E8A-4147-A177-3AD203B41FA5}">
                      <a16:colId xmlns:a16="http://schemas.microsoft.com/office/drawing/2014/main" val="534284230"/>
                    </a:ext>
                  </a:extLst>
                </a:gridCol>
                <a:gridCol w="1767985">
                  <a:extLst>
                    <a:ext uri="{9D8B030D-6E8A-4147-A177-3AD203B41FA5}">
                      <a16:colId xmlns:a16="http://schemas.microsoft.com/office/drawing/2014/main" val="1847325778"/>
                    </a:ext>
                  </a:extLst>
                </a:gridCol>
                <a:gridCol w="1473321">
                  <a:extLst>
                    <a:ext uri="{9D8B030D-6E8A-4147-A177-3AD203B41FA5}">
                      <a16:colId xmlns:a16="http://schemas.microsoft.com/office/drawing/2014/main" val="274090753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1697626982"/>
                    </a:ext>
                  </a:extLst>
                </a:gridCol>
              </a:tblGrid>
              <a:tr h="2766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Hãng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Lắp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886687"/>
                  </a:ext>
                </a:extLst>
              </a:tr>
              <a:tr h="29204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Thép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Hammer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50KJ(1.5T)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Baixie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-China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~ 4Kg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Oct. 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554937"/>
                  </a:ext>
                </a:extLst>
              </a:tr>
              <a:tr h="2848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50KJ(1.5T)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Baixie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-China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~ 4Kg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Jan. 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051240"/>
                  </a:ext>
                </a:extLst>
              </a:tr>
              <a:tr h="2775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Otani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-Japan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~ 3Kg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Mar. 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9134529"/>
                  </a:ext>
                </a:extLst>
              </a:tr>
              <a:tr h="276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Otani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-Japan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~ 4Kg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Mar. 2023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753322"/>
                  </a:ext>
                </a:extLst>
              </a:tr>
              <a:tr h="276685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Forging Press</a:t>
                      </a:r>
                      <a:b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(Crank Type)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Duan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-Taiwan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~ 2Kg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Mar. 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048746"/>
                  </a:ext>
                </a:extLst>
              </a:tr>
              <a:tr h="276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JingDuan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-Taiwan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~ 3Kg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Mar. 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453092"/>
                  </a:ext>
                </a:extLst>
              </a:tr>
              <a:tr h="276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JingDuan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-Taiwan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~ 1kg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Aug.2022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160229"/>
                  </a:ext>
                </a:extLst>
              </a:tr>
              <a:tr h="72814">
                <a:tc>
                  <a:txBody>
                    <a:bodyPr/>
                    <a:lstStyle/>
                    <a:p>
                      <a:pPr algn="l" fontAlgn="b"/>
                      <a:endParaRPr lang="en-US" sz="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829488"/>
                  </a:ext>
                </a:extLst>
              </a:tr>
              <a:tr h="27668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Nhôm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Forging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</a:t>
                      </a: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(Crank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Knuckle Type)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JingDuan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~ 0.6Kg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Mar. 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678422"/>
                  </a:ext>
                </a:extLst>
              </a:tr>
              <a:tr h="276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JingDuan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~ 0.8Kg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Mar. 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422572"/>
                  </a:ext>
                </a:extLst>
              </a:tr>
              <a:tr h="276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JingDuan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2.5Kg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Mar. 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647146"/>
                  </a:ext>
                </a:extLst>
              </a:tr>
              <a:tr h="276685">
                <a:tc v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Sevo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Screw Press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1600TSSP (~2500T press)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LinDing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≤ 4.0Kg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Sep.2021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088215"/>
                  </a:ext>
                </a:extLst>
              </a:tr>
            </a:tbl>
          </a:graphicData>
        </a:graphic>
      </p:graphicFrame>
      <p:pic>
        <p:nvPicPr>
          <p:cNvPr id="17" name="圖片 2">
            <a:extLst>
              <a:ext uri="{FF2B5EF4-FFF2-40B4-BE49-F238E27FC236}">
                <a16:creationId xmlns:a16="http://schemas.microsoft.com/office/drawing/2014/main" id="{373ED884-B61A-7145-A1BB-CE83E8CF3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" y="758317"/>
            <a:ext cx="1330883" cy="5370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44" y="4995174"/>
            <a:ext cx="1741258" cy="171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圖片 6">
            <a:extLst>
              <a:ext uri="{FF2B5EF4-FFF2-40B4-BE49-F238E27FC236}">
                <a16:creationId xmlns:a16="http://schemas.microsoft.com/office/drawing/2014/main" id="{51F8DD28-F0FF-B642-8692-393A54CB3E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72"/>
          <a:stretch/>
        </p:blipFill>
        <p:spPr>
          <a:xfrm>
            <a:off x="8112224" y="5002052"/>
            <a:ext cx="1239757" cy="1728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49527" b="13333"/>
          <a:stretch/>
        </p:blipFill>
        <p:spPr>
          <a:xfrm>
            <a:off x="5663952" y="4988914"/>
            <a:ext cx="1662545" cy="1811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956190"/>
            <a:ext cx="1477082" cy="174039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1602908" y="6391959"/>
            <a:ext cx="516076" cy="347909"/>
            <a:chOff x="9017460" y="3321106"/>
            <a:chExt cx="516076" cy="347909"/>
          </a:xfrm>
        </p:grpSpPr>
        <p:sp>
          <p:nvSpPr>
            <p:cNvPr id="18" name="Oval 17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24/52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0416" y="4833951"/>
            <a:ext cx="1688738" cy="212159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42772"/>
              </p:ext>
            </p:extLst>
          </p:nvPr>
        </p:nvGraphicFramePr>
        <p:xfrm>
          <a:off x="1415480" y="4225483"/>
          <a:ext cx="10608579" cy="63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430236801"/>
                    </a:ext>
                  </a:extLst>
                </a:gridCol>
                <a:gridCol w="966543">
                  <a:extLst>
                    <a:ext uri="{9D8B030D-6E8A-4147-A177-3AD203B41FA5}">
                      <a16:colId xmlns:a16="http://schemas.microsoft.com/office/drawing/2014/main" val="1179531026"/>
                    </a:ext>
                  </a:extLst>
                </a:gridCol>
                <a:gridCol w="951324">
                  <a:extLst>
                    <a:ext uri="{9D8B030D-6E8A-4147-A177-3AD203B41FA5}">
                      <a16:colId xmlns:a16="http://schemas.microsoft.com/office/drawing/2014/main" val="1169816313"/>
                    </a:ext>
                  </a:extLst>
                </a:gridCol>
                <a:gridCol w="951324">
                  <a:extLst>
                    <a:ext uri="{9D8B030D-6E8A-4147-A177-3AD203B41FA5}">
                      <a16:colId xmlns:a16="http://schemas.microsoft.com/office/drawing/2014/main" val="4254833549"/>
                    </a:ext>
                  </a:extLst>
                </a:gridCol>
                <a:gridCol w="951324">
                  <a:extLst>
                    <a:ext uri="{9D8B030D-6E8A-4147-A177-3AD203B41FA5}">
                      <a16:colId xmlns:a16="http://schemas.microsoft.com/office/drawing/2014/main" val="1035997463"/>
                    </a:ext>
                  </a:extLst>
                </a:gridCol>
                <a:gridCol w="951324">
                  <a:extLst>
                    <a:ext uri="{9D8B030D-6E8A-4147-A177-3AD203B41FA5}">
                      <a16:colId xmlns:a16="http://schemas.microsoft.com/office/drawing/2014/main" val="4161941378"/>
                    </a:ext>
                  </a:extLst>
                </a:gridCol>
                <a:gridCol w="951324">
                  <a:extLst>
                    <a:ext uri="{9D8B030D-6E8A-4147-A177-3AD203B41FA5}">
                      <a16:colId xmlns:a16="http://schemas.microsoft.com/office/drawing/2014/main" val="2589103145"/>
                    </a:ext>
                  </a:extLst>
                </a:gridCol>
                <a:gridCol w="951324">
                  <a:extLst>
                    <a:ext uri="{9D8B030D-6E8A-4147-A177-3AD203B41FA5}">
                      <a16:colId xmlns:a16="http://schemas.microsoft.com/office/drawing/2014/main" val="2714663495"/>
                    </a:ext>
                  </a:extLst>
                </a:gridCol>
                <a:gridCol w="958361">
                  <a:extLst>
                    <a:ext uri="{9D8B030D-6E8A-4147-A177-3AD203B41FA5}">
                      <a16:colId xmlns:a16="http://schemas.microsoft.com/office/drawing/2014/main" val="23208274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579952171"/>
                    </a:ext>
                  </a:extLst>
                </a:gridCol>
                <a:gridCol w="1031515">
                  <a:extLst>
                    <a:ext uri="{9D8B030D-6E8A-4147-A177-3AD203B41FA5}">
                      <a16:colId xmlns:a16="http://schemas.microsoft.com/office/drawing/2014/main" val="3034381340"/>
                    </a:ext>
                  </a:extLst>
                </a:gridCol>
              </a:tblGrid>
              <a:tr h="317505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Dây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chuyền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sản xuất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Dập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nóng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nhôm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Dập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nóng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sắt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cộng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54408"/>
                  </a:ext>
                </a:extLst>
              </a:tr>
              <a:tr h="317505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50KJ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50KJ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1600T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lines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85814"/>
                  </a:ext>
                </a:extLst>
              </a:tr>
            </a:tbl>
          </a:graphicData>
        </a:graphic>
      </p:graphicFrame>
      <p:sp>
        <p:nvSpPr>
          <p:cNvPr id="20" name="文字方塊 13">
            <a:extLst>
              <a:ext uri="{FF2B5EF4-FFF2-40B4-BE49-F238E27FC236}">
                <a16:creationId xmlns:a16="http://schemas.microsoft.com/office/drawing/2014/main" id="{68B3B236-46E0-3843-8573-87F528744195}"/>
              </a:ext>
            </a:extLst>
          </p:cNvPr>
          <p:cNvSpPr txBox="1"/>
          <p:nvPr/>
        </p:nvSpPr>
        <p:spPr>
          <a:xfrm>
            <a:off x="1143415" y="165097"/>
            <a:ext cx="8326144" cy="387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dirty="0" smtClean="0"/>
              <a:t>DÂY CHUYỀN DẬP NÓNG CÔNG TY VKD</a:t>
            </a:r>
            <a:endParaRPr lang="zh-TW" alt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618806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65">
            <a:extLst>
              <a:ext uri="{FF2B5EF4-FFF2-40B4-BE49-F238E27FC236}">
                <a16:creationId xmlns:a16="http://schemas.microsoft.com/office/drawing/2014/main" id="{88A62BEB-E45E-7F4E-A9A4-E699186CA325}"/>
              </a:ext>
            </a:extLst>
          </p:cNvPr>
          <p:cNvSpPr txBox="1"/>
          <p:nvPr/>
        </p:nvSpPr>
        <p:spPr>
          <a:xfrm>
            <a:off x="1775520" y="167946"/>
            <a:ext cx="7210946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</a:defRPr>
            </a:lvl1pPr>
          </a:lstStyle>
          <a:p>
            <a:pPr algn="ctr"/>
            <a:r>
              <a:rPr lang="en-US" altLang="zh-CN" b="1" dirty="0" smtClean="0"/>
              <a:t>DÂY CHUYỀN XỬ LÝ NHIỆT BƯỚC ĐẦU</a:t>
            </a:r>
            <a:endParaRPr lang="en-US" altLang="zh-CN" b="1" dirty="0"/>
          </a:p>
        </p:txBody>
      </p:sp>
      <p:pic>
        <p:nvPicPr>
          <p:cNvPr id="3076" name="Picture 4" descr="page54image65256544">
            <a:extLst>
              <a:ext uri="{FF2B5EF4-FFF2-40B4-BE49-F238E27FC236}">
                <a16:creationId xmlns:a16="http://schemas.microsoft.com/office/drawing/2014/main" id="{775B62C4-59AA-C740-981C-44660E692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56"/>
          <a:stretch/>
        </p:blipFill>
        <p:spPr bwMode="auto">
          <a:xfrm>
            <a:off x="7171569" y="4721129"/>
            <a:ext cx="1948767" cy="1804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age54image65254080">
            <a:extLst>
              <a:ext uri="{FF2B5EF4-FFF2-40B4-BE49-F238E27FC236}">
                <a16:creationId xmlns:a16="http://schemas.microsoft.com/office/drawing/2014/main" id="{188DB033-C089-7D4D-808D-CB2039A54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5695" y="4721129"/>
            <a:ext cx="2366929" cy="1804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AB72C5A-310C-894E-BD60-6F8DEAFD9333}"/>
              </a:ext>
            </a:extLst>
          </p:cNvPr>
          <p:cNvSpPr txBox="1"/>
          <p:nvPr/>
        </p:nvSpPr>
        <p:spPr>
          <a:xfrm>
            <a:off x="1775520" y="4354324"/>
            <a:ext cx="302433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Steel QT/NT in KD BU</a:t>
            </a:r>
            <a:endParaRPr lang="zh-TW" altLang="en-US" sz="1600" dirty="0">
              <a:solidFill>
                <a:schemeClr val="tx1"/>
              </a:solidFill>
              <a:ea typeface="微軟正黑體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BBD068-EF55-D245-A3CF-A41E16492D96}"/>
              </a:ext>
            </a:extLst>
          </p:cNvPr>
          <p:cNvSpPr txBox="1"/>
          <p:nvPr/>
        </p:nvSpPr>
        <p:spPr>
          <a:xfrm>
            <a:off x="5231904" y="4369711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Tool IN Furnace</a:t>
            </a:r>
            <a:endParaRPr lang="zh-TW" altLang="en-US" sz="1600" dirty="0">
              <a:solidFill>
                <a:schemeClr val="tx1"/>
              </a:solidFill>
              <a:ea typeface="微軟正黑體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720F45-8A93-464F-B2F4-A5560F9A245C}"/>
              </a:ext>
            </a:extLst>
          </p:cNvPr>
          <p:cNvSpPr txBox="1"/>
          <p:nvPr/>
        </p:nvSpPr>
        <p:spPr>
          <a:xfrm>
            <a:off x="7176120" y="4369711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T4 Solution Furnace</a:t>
            </a:r>
            <a:endParaRPr lang="zh-TW" altLang="en-US" sz="1600" dirty="0">
              <a:solidFill>
                <a:schemeClr val="tx1"/>
              </a:solidFill>
              <a:ea typeface="微軟正黑體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C89054-8320-7A45-B1D1-386DE8526B07}"/>
              </a:ext>
            </a:extLst>
          </p:cNvPr>
          <p:cNvSpPr txBox="1"/>
          <p:nvPr/>
        </p:nvSpPr>
        <p:spPr>
          <a:xfrm>
            <a:off x="9425457" y="4369711"/>
            <a:ext cx="207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T5 Aging Furnace</a:t>
            </a:r>
            <a:endParaRPr lang="zh-TW" altLang="en-US" sz="1600" dirty="0">
              <a:solidFill>
                <a:schemeClr val="tx1"/>
              </a:solidFill>
              <a:ea typeface="微軟正黑體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110" name="Picture 38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39" t="11684" r="12279" b="12500"/>
          <a:stretch/>
        </p:blipFill>
        <p:spPr bwMode="auto">
          <a:xfrm>
            <a:off x="1343472" y="4708265"/>
            <a:ext cx="1827811" cy="1817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9697" y="4721130"/>
            <a:ext cx="1520180" cy="1804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84612" y="4721130"/>
            <a:ext cx="1777913" cy="1804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27078"/>
              </p:ext>
            </p:extLst>
          </p:nvPr>
        </p:nvGraphicFramePr>
        <p:xfrm>
          <a:off x="1387637" y="874424"/>
          <a:ext cx="10550438" cy="3346666"/>
        </p:xfrm>
        <a:graphic>
          <a:graphicData uri="http://schemas.openxmlformats.org/drawingml/2006/table">
            <a:tbl>
              <a:tblPr/>
              <a:tblGrid>
                <a:gridCol w="1632098">
                  <a:extLst>
                    <a:ext uri="{9D8B030D-6E8A-4147-A177-3AD203B41FA5}">
                      <a16:colId xmlns:a16="http://schemas.microsoft.com/office/drawing/2014/main" val="2688103185"/>
                    </a:ext>
                  </a:extLst>
                </a:gridCol>
                <a:gridCol w="2372769">
                  <a:extLst>
                    <a:ext uri="{9D8B030D-6E8A-4147-A177-3AD203B41FA5}">
                      <a16:colId xmlns:a16="http://schemas.microsoft.com/office/drawing/2014/main" val="3355085369"/>
                    </a:ext>
                  </a:extLst>
                </a:gridCol>
                <a:gridCol w="900016">
                  <a:extLst>
                    <a:ext uri="{9D8B030D-6E8A-4147-A177-3AD203B41FA5}">
                      <a16:colId xmlns:a16="http://schemas.microsoft.com/office/drawing/2014/main" val="3485612942"/>
                    </a:ext>
                  </a:extLst>
                </a:gridCol>
                <a:gridCol w="2127310">
                  <a:extLst>
                    <a:ext uri="{9D8B030D-6E8A-4147-A177-3AD203B41FA5}">
                      <a16:colId xmlns:a16="http://schemas.microsoft.com/office/drawing/2014/main" val="1280400805"/>
                    </a:ext>
                  </a:extLst>
                </a:gridCol>
                <a:gridCol w="1718212">
                  <a:extLst>
                    <a:ext uri="{9D8B030D-6E8A-4147-A177-3AD203B41FA5}">
                      <a16:colId xmlns:a16="http://schemas.microsoft.com/office/drawing/2014/main" val="3861955615"/>
                    </a:ext>
                  </a:extLst>
                </a:gridCol>
                <a:gridCol w="1800033">
                  <a:extLst>
                    <a:ext uri="{9D8B030D-6E8A-4147-A177-3AD203B41FA5}">
                      <a16:colId xmlns:a16="http://schemas.microsoft.com/office/drawing/2014/main" val="4060553773"/>
                    </a:ext>
                  </a:extLst>
                </a:gridCol>
              </a:tblGrid>
              <a:tr h="3142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Nhãn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Lắp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728706"/>
                  </a:ext>
                </a:extLst>
              </a:tr>
              <a:tr h="2999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Thép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QT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continuous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Furnace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Heat treatment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 Skill is qualify in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King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Duan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Business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Unit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Customer demand to set up in VKD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225699"/>
                  </a:ext>
                </a:extLst>
              </a:tr>
              <a:tr h="299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Normalize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continuous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09512"/>
                  </a:ext>
                </a:extLst>
              </a:tr>
              <a:tr h="299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QT Batch Furnace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365866"/>
                  </a:ext>
                </a:extLst>
              </a:tr>
              <a:tr h="5628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khuôn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Ionic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Nitriding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Furnace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Fengshun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16T/Month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Sept. 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745627"/>
                  </a:ext>
                </a:extLst>
              </a:tr>
              <a:tr h="355468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055931"/>
                  </a:ext>
                </a:extLst>
              </a:tr>
              <a:tr h="29997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nhôm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 Furnace </a:t>
                      </a: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800Kg/ Heat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 Kang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312  Furnace</a:t>
                      </a:r>
                      <a:r>
                        <a:rPr lang="en-US" altLang="ja-JP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Mar. 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404733"/>
                  </a:ext>
                </a:extLst>
              </a:tr>
              <a:tr h="299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 Kang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312 </a:t>
                      </a:r>
                      <a:r>
                        <a:rPr lang="en-US" altLang="ja-JP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Furnace /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Sept. 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447267"/>
                  </a:ext>
                </a:extLst>
              </a:tr>
              <a:tr h="299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Aging Furnace</a:t>
                      </a: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1,600 kg / Heat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 Kang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 Furnace/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Mar. 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47643"/>
                  </a:ext>
                </a:extLst>
              </a:tr>
              <a:tr h="314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 Kang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r>
                        <a:rPr lang="ja-JP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ja-JP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Furnace /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Sept.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830042"/>
                  </a:ext>
                </a:extLst>
              </a:tr>
            </a:tbl>
          </a:graphicData>
        </a:graphic>
      </p:graphicFrame>
      <p:pic>
        <p:nvPicPr>
          <p:cNvPr id="19" name="圖片 2">
            <a:extLst>
              <a:ext uri="{FF2B5EF4-FFF2-40B4-BE49-F238E27FC236}">
                <a16:creationId xmlns:a16="http://schemas.microsoft.com/office/drawing/2014/main" id="{373ED884-B61A-7145-A1BB-CE83E8CF37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" y="875752"/>
            <a:ext cx="1330883" cy="53702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24" name="Oval 23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25/52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2480562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ChangeArrowheads="1"/>
          </p:cNvSpPr>
          <p:nvPr/>
        </p:nvSpPr>
        <p:spPr bwMode="auto">
          <a:xfrm>
            <a:off x="3417745" y="76200"/>
            <a:ext cx="455046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endParaRPr kumimoji="0" lang="ja-JP" altLang="en-US" sz="3200" b="1" dirty="0">
              <a:solidFill>
                <a:srgbClr val="FF3300"/>
              </a:solidFill>
            </a:endParaRPr>
          </a:p>
        </p:txBody>
      </p:sp>
      <p:pic>
        <p:nvPicPr>
          <p:cNvPr id="20517" name="Picture 9" descr="DSC0126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9" y="894929"/>
            <a:ext cx="2572840" cy="1566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518" name="Text Box 10"/>
          <p:cNvSpPr txBox="1">
            <a:spLocks noChangeArrowheads="1"/>
          </p:cNvSpPr>
          <p:nvPr/>
        </p:nvSpPr>
        <p:spPr bwMode="auto">
          <a:xfrm>
            <a:off x="1040373" y="2413403"/>
            <a:ext cx="1228404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ja-JP" sz="1200" dirty="0">
                <a:solidFill>
                  <a:schemeClr val="tx1"/>
                </a:solidFill>
                <a:ea typeface="MS PGothic" pitchFamily="34" charset="-128"/>
              </a:rPr>
              <a:t>CMM </a:t>
            </a:r>
            <a:endParaRPr lang="ja-JP" altLang="en-US" sz="1200" dirty="0">
              <a:solidFill>
                <a:schemeClr val="tx1"/>
              </a:solidFill>
              <a:ea typeface="MS PGothic" pitchFamily="34" charset="-128"/>
            </a:endParaRPr>
          </a:p>
        </p:txBody>
      </p:sp>
      <p:pic>
        <p:nvPicPr>
          <p:cNvPr id="20515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27" y="2693808"/>
            <a:ext cx="1948881" cy="185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516" name="Text Box 16"/>
          <p:cNvSpPr txBox="1">
            <a:spLocks noChangeArrowheads="1"/>
          </p:cNvSpPr>
          <p:nvPr/>
        </p:nvSpPr>
        <p:spPr bwMode="auto">
          <a:xfrm>
            <a:off x="9832558" y="4495450"/>
            <a:ext cx="14886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">
              <a:spcBef>
                <a:spcPct val="0"/>
              </a:spcBef>
            </a:pPr>
            <a:r>
              <a:rPr lang="en-US" altLang="zh-TW" sz="1400" dirty="0" err="1" smtClean="0">
                <a:solidFill>
                  <a:schemeClr val="tx1"/>
                </a:solidFill>
              </a:rPr>
              <a:t>Máy</a:t>
            </a:r>
            <a:r>
              <a:rPr lang="en-US" altLang="zh-TW" sz="1400" dirty="0" smtClean="0">
                <a:solidFill>
                  <a:schemeClr val="tx1"/>
                </a:solidFill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</a:rPr>
              <a:t>thử</a:t>
            </a:r>
            <a:r>
              <a:rPr lang="en-US" altLang="zh-TW" sz="1400" dirty="0" smtClean="0">
                <a:solidFill>
                  <a:schemeClr val="tx1"/>
                </a:solidFill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</a:rPr>
              <a:t>lực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20512" name="Text Box 23"/>
          <p:cNvSpPr txBox="1">
            <a:spLocks noChangeArrowheads="1"/>
          </p:cNvSpPr>
          <p:nvPr/>
        </p:nvSpPr>
        <p:spPr bwMode="auto">
          <a:xfrm>
            <a:off x="6626097" y="4500299"/>
            <a:ext cx="23502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1400" dirty="0">
                <a:solidFill>
                  <a:schemeClr val="tx1"/>
                </a:solidFill>
              </a:rPr>
              <a:t>Contour Measuring Machine</a:t>
            </a:r>
          </a:p>
        </p:txBody>
      </p:sp>
      <p:sp>
        <p:nvSpPr>
          <p:cNvPr id="20509" name="Text Box 25"/>
          <p:cNvSpPr txBox="1">
            <a:spLocks noChangeArrowheads="1"/>
          </p:cNvSpPr>
          <p:nvPr/>
        </p:nvSpPr>
        <p:spPr bwMode="auto">
          <a:xfrm>
            <a:off x="6571995" y="2391779"/>
            <a:ext cx="2714635" cy="2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ja-JP" sz="1400" dirty="0">
                <a:solidFill>
                  <a:schemeClr val="tx1"/>
                </a:solidFill>
              </a:rPr>
              <a:t>CMM </a:t>
            </a:r>
            <a:r>
              <a:rPr lang="ja-JP" altLang="en-US" sz="1400" dirty="0">
                <a:solidFill>
                  <a:schemeClr val="tx1"/>
                </a:solidFill>
              </a:rPr>
              <a:t> </a:t>
            </a:r>
            <a:r>
              <a:rPr lang="ja-JP" altLang="en-US" sz="1400" dirty="0" smtClean="0">
                <a:solidFill>
                  <a:schemeClr val="tx1"/>
                </a:solidFill>
                <a:ea typeface="MS PGothic" pitchFamily="34" charset="-128"/>
              </a:rPr>
              <a:t>（</a:t>
            </a:r>
            <a:r>
              <a:rPr lang="en-US" altLang="ja-JP" sz="1400" dirty="0">
                <a:solidFill>
                  <a:schemeClr val="tx1"/>
                </a:solidFill>
                <a:ea typeface="MS PGothic" pitchFamily="34" charset="-128"/>
              </a:rPr>
              <a:t>Up to 3.0m</a:t>
            </a:r>
            <a:r>
              <a:rPr lang="ja-JP" altLang="en-US" sz="1400" dirty="0">
                <a:solidFill>
                  <a:schemeClr val="tx1"/>
                </a:solidFill>
                <a:ea typeface="MS PGothic" pitchFamily="34" charset="-128"/>
              </a:rPr>
              <a:t>ｘ</a:t>
            </a:r>
            <a:r>
              <a:rPr lang="en-US" altLang="ja-JP" sz="1400" dirty="0">
                <a:solidFill>
                  <a:schemeClr val="tx1"/>
                </a:solidFill>
                <a:ea typeface="MS PGothic" pitchFamily="34" charset="-128"/>
              </a:rPr>
              <a:t>1.5m</a:t>
            </a:r>
            <a:r>
              <a:rPr lang="ja-JP" altLang="en-US" sz="1400" dirty="0">
                <a:solidFill>
                  <a:schemeClr val="tx1"/>
                </a:solidFill>
                <a:ea typeface="MS PGothic" pitchFamily="34" charset="-128"/>
              </a:rPr>
              <a:t>）</a:t>
            </a:r>
          </a:p>
        </p:txBody>
      </p:sp>
      <p:pic>
        <p:nvPicPr>
          <p:cNvPr id="20510" name="Picture 26" descr="QC-cmm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744" y="894929"/>
            <a:ext cx="3046873" cy="1566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8" name="Picture 32" descr="QC-tester0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307" y="4796840"/>
            <a:ext cx="2428869" cy="1656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491" name="Text Box 38"/>
          <p:cNvSpPr txBox="1">
            <a:spLocks noChangeArrowheads="1"/>
          </p:cNvSpPr>
          <p:nvPr/>
        </p:nvSpPr>
        <p:spPr bwMode="auto">
          <a:xfrm>
            <a:off x="9984432" y="2372076"/>
            <a:ext cx="16367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 fontAlgn="b">
              <a:spcBef>
                <a:spcPct val="0"/>
              </a:spcBef>
            </a:pPr>
            <a:r>
              <a:rPr lang="en-US" altLang="zh-TW" sz="1400" dirty="0" err="1" smtClean="0">
                <a:solidFill>
                  <a:schemeClr val="tx1"/>
                </a:solidFill>
                <a:cs typeface="Tahoma" pitchFamily="34" charset="0"/>
              </a:rPr>
              <a:t>Kính</a:t>
            </a:r>
            <a:r>
              <a:rPr lang="en-US" altLang="zh-TW" sz="1400" dirty="0" smtClean="0">
                <a:solidFill>
                  <a:schemeClr val="tx1"/>
                </a:solidFill>
                <a:cs typeface="Tahoma" pitchFamily="34" charset="0"/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  <a:cs typeface="Tahoma" pitchFamily="34" charset="0"/>
              </a:rPr>
              <a:t>hiển</a:t>
            </a:r>
            <a:r>
              <a:rPr lang="en-US" altLang="zh-TW" sz="1400" dirty="0" smtClean="0">
                <a:solidFill>
                  <a:schemeClr val="tx1"/>
                </a:solidFill>
                <a:cs typeface="Tahoma" pitchFamily="34" charset="0"/>
              </a:rPr>
              <a:t> vi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20506" name="Text Box 51"/>
          <p:cNvSpPr txBox="1">
            <a:spLocks noChangeArrowheads="1"/>
          </p:cNvSpPr>
          <p:nvPr/>
        </p:nvSpPr>
        <p:spPr bwMode="auto">
          <a:xfrm>
            <a:off x="693055" y="4300292"/>
            <a:ext cx="19345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400" dirty="0" err="1" smtClean="0">
                <a:solidFill>
                  <a:schemeClr val="tx1"/>
                </a:solidFill>
              </a:rPr>
              <a:t>Máy</a:t>
            </a:r>
            <a:r>
              <a:rPr lang="en-US" altLang="zh-CN" sz="1400" dirty="0" smtClean="0">
                <a:solidFill>
                  <a:schemeClr val="tx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kiểm</a:t>
            </a:r>
            <a:r>
              <a:rPr lang="en-US" altLang="zh-CN" sz="1400" dirty="0" smtClean="0">
                <a:solidFill>
                  <a:schemeClr val="tx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tra</a:t>
            </a:r>
            <a:r>
              <a:rPr lang="en-US" altLang="zh-CN" sz="1400" dirty="0" smtClean="0">
                <a:solidFill>
                  <a:schemeClr val="tx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độ</a:t>
            </a:r>
            <a:r>
              <a:rPr lang="en-US" altLang="zh-CN" sz="1400" dirty="0" smtClean="0">
                <a:solidFill>
                  <a:schemeClr val="tx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nhám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0456" y="894929"/>
            <a:ext cx="1080120" cy="1514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1353" y="2712752"/>
            <a:ext cx="1763929" cy="1711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372698" y="4433414"/>
            <a:ext cx="26512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">
              <a:spcBef>
                <a:spcPct val="0"/>
              </a:spcBef>
            </a:pPr>
            <a:r>
              <a:rPr lang="en-US" altLang="zh-TW" sz="1400" dirty="0" err="1" smtClean="0">
                <a:solidFill>
                  <a:schemeClr val="tx1"/>
                </a:solidFill>
                <a:cs typeface="Tahoma" pitchFamily="34" charset="0"/>
              </a:rPr>
              <a:t>Máy</a:t>
            </a:r>
            <a:r>
              <a:rPr lang="en-US" altLang="zh-TW" sz="1400" dirty="0" smtClean="0">
                <a:solidFill>
                  <a:schemeClr val="tx1"/>
                </a:solidFill>
                <a:cs typeface="Tahoma" pitchFamily="34" charset="0"/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  <a:cs typeface="Tahoma" pitchFamily="34" charset="0"/>
              </a:rPr>
              <a:t>kiểm</a:t>
            </a:r>
            <a:r>
              <a:rPr lang="en-US" altLang="zh-TW" sz="1400" dirty="0" smtClean="0">
                <a:solidFill>
                  <a:schemeClr val="tx1"/>
                </a:solidFill>
                <a:cs typeface="Tahoma" pitchFamily="34" charset="0"/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  <a:cs typeface="Tahoma" pitchFamily="34" charset="0"/>
              </a:rPr>
              <a:t>tra</a:t>
            </a:r>
            <a:r>
              <a:rPr lang="en-US" altLang="zh-TW" sz="1400" dirty="0" smtClean="0">
                <a:solidFill>
                  <a:schemeClr val="tx1"/>
                </a:solidFill>
                <a:cs typeface="Tahoma" pitchFamily="34" charset="0"/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  <a:cs typeface="Tahoma" pitchFamily="34" charset="0"/>
              </a:rPr>
              <a:t>độ</a:t>
            </a:r>
            <a:r>
              <a:rPr lang="en-US" altLang="zh-TW" sz="1400" dirty="0" smtClean="0">
                <a:solidFill>
                  <a:schemeClr val="tx1"/>
                </a:solidFill>
                <a:cs typeface="Tahoma" pitchFamily="34" charset="0"/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  <a:cs typeface="Tahoma" pitchFamily="34" charset="0"/>
              </a:rPr>
              <a:t>ngấu</a:t>
            </a:r>
            <a:r>
              <a:rPr lang="en-US" altLang="zh-TW" sz="1400" dirty="0" smtClean="0">
                <a:solidFill>
                  <a:schemeClr val="tx1"/>
                </a:solidFill>
                <a:cs typeface="Tahoma" pitchFamily="34" charset="0"/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  <a:cs typeface="Tahoma" pitchFamily="34" charset="0"/>
              </a:rPr>
              <a:t>mối</a:t>
            </a:r>
            <a:r>
              <a:rPr lang="en-US" altLang="zh-TW" sz="1400" dirty="0" smtClean="0">
                <a:solidFill>
                  <a:schemeClr val="tx1"/>
                </a:solidFill>
                <a:cs typeface="Tahoma" pitchFamily="34" charset="0"/>
              </a:rPr>
              <a:t> </a:t>
            </a:r>
            <a:r>
              <a:rPr lang="en-US" altLang="zh-TW" sz="1400" dirty="0" err="1" smtClean="0">
                <a:solidFill>
                  <a:schemeClr val="tx1"/>
                </a:solidFill>
                <a:cs typeface="Tahoma" pitchFamily="34" charset="0"/>
              </a:rPr>
              <a:t>hàn</a:t>
            </a:r>
            <a:endParaRPr lang="en-US" altLang="zh-TW" sz="1400" dirty="0">
              <a:solidFill>
                <a:schemeClr val="tx1"/>
              </a:solidFill>
              <a:cs typeface="Tahoma" pitchFamily="34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 bwMode="auto">
          <a:xfrm>
            <a:off x="2304071" y="177598"/>
            <a:ext cx="5943600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THIẾT BỊ KIỂM SOÁT CHẤT LƯỢNG</a:t>
            </a:r>
            <a:endParaRPr lang="en-US" sz="2400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4747" y="4756071"/>
            <a:ext cx="2693101" cy="1697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498" name="矩形 38"/>
          <p:cNvSpPr>
            <a:spLocks noChangeArrowheads="1"/>
          </p:cNvSpPr>
          <p:nvPr/>
        </p:nvSpPr>
        <p:spPr bwMode="auto">
          <a:xfrm>
            <a:off x="3773325" y="2399317"/>
            <a:ext cx="1858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ja-JP" sz="1400" dirty="0" err="1" smtClean="0">
                <a:solidFill>
                  <a:schemeClr val="tx1"/>
                </a:solidFill>
                <a:ea typeface="MS PGothic" pitchFamily="34" charset="-128"/>
              </a:rPr>
              <a:t>Máy</a:t>
            </a:r>
            <a:r>
              <a:rPr lang="en-US" altLang="ja-JP" sz="1400" dirty="0" smtClean="0">
                <a:solidFill>
                  <a:schemeClr val="tx1"/>
                </a:solidFill>
                <a:ea typeface="MS PGothic" pitchFamily="34" charset="-128"/>
              </a:rPr>
              <a:t> </a:t>
            </a:r>
            <a:r>
              <a:rPr lang="en-US" altLang="ja-JP" sz="1400" dirty="0" err="1" smtClean="0">
                <a:solidFill>
                  <a:schemeClr val="tx1"/>
                </a:solidFill>
                <a:ea typeface="MS PGothic" pitchFamily="34" charset="-128"/>
              </a:rPr>
              <a:t>đo</a:t>
            </a:r>
            <a:r>
              <a:rPr lang="en-US" altLang="ja-JP" sz="1400" dirty="0" smtClean="0">
                <a:solidFill>
                  <a:schemeClr val="tx1"/>
                </a:solidFill>
                <a:ea typeface="MS PGothic" pitchFamily="34" charset="-128"/>
              </a:rPr>
              <a:t> CMM di </a:t>
            </a:r>
            <a:r>
              <a:rPr lang="en-US" altLang="ja-JP" sz="1400" dirty="0" err="1" smtClean="0">
                <a:solidFill>
                  <a:schemeClr val="tx1"/>
                </a:solidFill>
                <a:ea typeface="MS PGothic" pitchFamily="34" charset="-128"/>
              </a:rPr>
              <a:t>động</a:t>
            </a:r>
            <a:r>
              <a:rPr lang="en-US" altLang="ja-JP" sz="1400" dirty="0" smtClean="0">
                <a:solidFill>
                  <a:schemeClr val="tx1"/>
                </a:solidFill>
                <a:ea typeface="MS PGothic" pitchFamily="34" charset="-128"/>
              </a:rPr>
              <a:t> </a:t>
            </a:r>
            <a:endParaRPr lang="ja-JP" altLang="en-US" sz="1400" dirty="0">
              <a:solidFill>
                <a:schemeClr val="tx1"/>
              </a:solidFill>
              <a:ea typeface="MS PGothic" pitchFamily="34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4561"/>
          <a:stretch/>
        </p:blipFill>
        <p:spPr bwMode="auto">
          <a:xfrm>
            <a:off x="3391952" y="896471"/>
            <a:ext cx="2487945" cy="1633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52" descr="máy đo độ cứng HV(FM-700E)(đo lường X3)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9" y="4758680"/>
            <a:ext cx="2413943" cy="1696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Text Box 54"/>
          <p:cNvSpPr txBox="1">
            <a:spLocks noChangeArrowheads="1"/>
          </p:cNvSpPr>
          <p:nvPr/>
        </p:nvSpPr>
        <p:spPr bwMode="auto">
          <a:xfrm>
            <a:off x="491662" y="6398067"/>
            <a:ext cx="22199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n-US" altLang="ja-JP" sz="1400" dirty="0" err="1" smtClean="0">
                <a:solidFill>
                  <a:schemeClr val="tx1"/>
                </a:solidFill>
                <a:cs typeface="Times New Roman" pitchFamily="18" charset="0"/>
              </a:rPr>
              <a:t>Máy</a:t>
            </a:r>
            <a:r>
              <a:rPr lang="en-US" altLang="ja-JP" sz="1400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ja-JP" sz="1400" dirty="0" err="1" smtClean="0">
                <a:solidFill>
                  <a:schemeClr val="tx1"/>
                </a:solidFill>
                <a:cs typeface="Times New Roman" pitchFamily="18" charset="0"/>
              </a:rPr>
              <a:t>kiểm</a:t>
            </a:r>
            <a:r>
              <a:rPr lang="en-US" altLang="ja-JP" sz="1400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ja-JP" sz="1400" dirty="0" err="1" smtClean="0">
                <a:solidFill>
                  <a:schemeClr val="tx1"/>
                </a:solidFill>
                <a:cs typeface="Times New Roman" pitchFamily="18" charset="0"/>
              </a:rPr>
              <a:t>tra</a:t>
            </a:r>
            <a:r>
              <a:rPr lang="en-US" altLang="ja-JP" sz="1400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ja-JP" sz="1400" dirty="0" err="1" smtClean="0">
                <a:solidFill>
                  <a:schemeClr val="tx1"/>
                </a:solidFill>
                <a:cs typeface="Times New Roman" pitchFamily="18" charset="0"/>
              </a:rPr>
              <a:t>độ</a:t>
            </a:r>
            <a:r>
              <a:rPr lang="en-US" altLang="ja-JP" sz="1400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ja-JP" sz="1400" dirty="0" err="1" smtClean="0">
                <a:solidFill>
                  <a:schemeClr val="tx1"/>
                </a:solidFill>
                <a:cs typeface="Times New Roman" pitchFamily="18" charset="0"/>
              </a:rPr>
              <a:t>cứng</a:t>
            </a:r>
            <a:r>
              <a:rPr lang="en-US" altLang="ja-JP" sz="1400" dirty="0" smtClean="0">
                <a:solidFill>
                  <a:schemeClr val="tx1"/>
                </a:solidFill>
                <a:cs typeface="Times New Roman" pitchFamily="18" charset="0"/>
              </a:rPr>
              <a:t> HV</a:t>
            </a:r>
            <a:endParaRPr lang="ja-JP" altLang="en-US" sz="1400" dirty="0">
              <a:solidFill>
                <a:schemeClr val="tx1"/>
              </a:solidFill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" r="-1411"/>
          <a:stretch/>
        </p:blipFill>
        <p:spPr>
          <a:xfrm>
            <a:off x="407368" y="2705023"/>
            <a:ext cx="2572840" cy="1745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" t="-157" r="834" b="17289"/>
          <a:stretch/>
        </p:blipFill>
        <p:spPr>
          <a:xfrm>
            <a:off x="6253074" y="2682654"/>
            <a:ext cx="3062966" cy="1881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 bwMode="auto">
          <a:xfrm>
            <a:off x="6240016" y="4904501"/>
            <a:ext cx="216024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z="1400"/>
          </a:p>
        </p:txBody>
      </p:sp>
      <p:sp>
        <p:nvSpPr>
          <p:cNvPr id="9" name="Rectangle 8"/>
          <p:cNvSpPr/>
          <p:nvPr/>
        </p:nvSpPr>
        <p:spPr bwMode="auto">
          <a:xfrm>
            <a:off x="6272519" y="4929645"/>
            <a:ext cx="2051996" cy="307777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US" sz="140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49351" y="4806346"/>
            <a:ext cx="2063273" cy="1711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9610616" y="6480005"/>
            <a:ext cx="2215671" cy="307777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  <a:cs typeface="Times New Roman" pitchFamily="18" charset="0"/>
              </a:rPr>
              <a:t>Máy</a:t>
            </a:r>
            <a:r>
              <a:rPr lang="en-US" altLang="zh-TW" sz="14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TW" sz="1400" dirty="0" err="1">
                <a:solidFill>
                  <a:schemeClr val="tx1"/>
                </a:solidFill>
                <a:cs typeface="Times New Roman" pitchFamily="18" charset="0"/>
              </a:rPr>
              <a:t>kiểm</a:t>
            </a:r>
            <a:r>
              <a:rPr lang="en-US" altLang="zh-TW" sz="14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TW" sz="1400" dirty="0" err="1">
                <a:solidFill>
                  <a:schemeClr val="tx1"/>
                </a:solidFill>
                <a:cs typeface="Times New Roman" pitchFamily="18" charset="0"/>
              </a:rPr>
              <a:t>tra</a:t>
            </a:r>
            <a:r>
              <a:rPr lang="en-US" altLang="zh-TW" sz="14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TW" sz="1400" dirty="0" err="1">
                <a:solidFill>
                  <a:schemeClr val="tx1"/>
                </a:solidFill>
                <a:cs typeface="Times New Roman" pitchFamily="18" charset="0"/>
              </a:rPr>
              <a:t>siêu</a:t>
            </a:r>
            <a:r>
              <a:rPr lang="en-US" altLang="zh-TW" sz="14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altLang="zh-TW" sz="1400" dirty="0" err="1">
                <a:solidFill>
                  <a:schemeClr val="tx1"/>
                </a:solidFill>
                <a:cs typeface="Times New Roman" pitchFamily="18" charset="0"/>
              </a:rPr>
              <a:t>âm</a:t>
            </a:r>
            <a:r>
              <a:rPr lang="en-US" altLang="zh-TW" sz="1400" dirty="0">
                <a:solidFill>
                  <a:schemeClr val="tx1"/>
                </a:solidFill>
                <a:cs typeface="Times New Roman" pitchFamily="18" charset="0"/>
              </a:rPr>
              <a:t> X-ray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362594" y="6543484"/>
            <a:ext cx="252113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en-US" sz="14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85783" y="6367070"/>
            <a:ext cx="3050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cs typeface="Times New Roman" pitchFamily="18" charset="0"/>
              </a:rPr>
              <a:t>Máy</a:t>
            </a:r>
            <a:r>
              <a:rPr lang="en-US" sz="1400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cs typeface="Times New Roman" pitchFamily="18" charset="0"/>
              </a:rPr>
              <a:t>đo</a:t>
            </a:r>
            <a:r>
              <a:rPr lang="en-US" sz="1400" dirty="0" smtClean="0">
                <a:solidFill>
                  <a:schemeClr val="tx1"/>
                </a:solidFill>
                <a:cs typeface="Times New Roman" pitchFamily="18" charset="0"/>
              </a:rPr>
              <a:t> Hydro (Density </a:t>
            </a:r>
            <a:r>
              <a:rPr lang="en-US" sz="1400" dirty="0">
                <a:solidFill>
                  <a:schemeClr val="tx1"/>
                </a:solidFill>
                <a:cs typeface="Times New Roman" pitchFamily="18" charset="0"/>
              </a:rPr>
              <a:t>Sample; Dross Test; </a:t>
            </a:r>
            <a:r>
              <a:rPr lang="en-US" sz="1400" dirty="0" err="1">
                <a:solidFill>
                  <a:schemeClr val="tx1"/>
                </a:solidFill>
                <a:cs typeface="Times New Roman" pitchFamily="18" charset="0"/>
              </a:rPr>
              <a:t>Straube</a:t>
            </a:r>
            <a:r>
              <a:rPr lang="en-US" sz="1400" dirty="0">
                <a:solidFill>
                  <a:schemeClr val="tx1"/>
                </a:solidFill>
                <a:cs typeface="Times New Roman" pitchFamily="18" charset="0"/>
              </a:rPr>
              <a:t>-Pfeiffer Test)</a:t>
            </a:r>
          </a:p>
        </p:txBody>
      </p:sp>
      <p:sp>
        <p:nvSpPr>
          <p:cNvPr id="20507" name="Text Box 31"/>
          <p:cNvSpPr txBox="1">
            <a:spLocks noChangeArrowheads="1"/>
          </p:cNvSpPr>
          <p:nvPr/>
        </p:nvSpPr>
        <p:spPr bwMode="auto">
          <a:xfrm>
            <a:off x="3231583" y="6453336"/>
            <a:ext cx="2748061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1400" dirty="0" err="1">
                <a:solidFill>
                  <a:schemeClr val="tx1"/>
                </a:solidFill>
              </a:rPr>
              <a:t>Máy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 err="1">
                <a:solidFill>
                  <a:schemeClr val="tx1"/>
                </a:solidFill>
              </a:rPr>
              <a:t>phân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 err="1">
                <a:solidFill>
                  <a:schemeClr val="tx1"/>
                </a:solidFill>
              </a:rPr>
              <a:t>tích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 err="1">
                <a:solidFill>
                  <a:schemeClr val="tx1"/>
                </a:solidFill>
              </a:rPr>
              <a:t>thành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 err="1">
                <a:solidFill>
                  <a:schemeClr val="tx1"/>
                </a:solidFill>
              </a:rPr>
              <a:t>phần</a:t>
            </a:r>
            <a:r>
              <a:rPr lang="en-US" altLang="zh-TW" sz="1400" dirty="0">
                <a:solidFill>
                  <a:schemeClr val="tx1"/>
                </a:solidFill>
              </a:rPr>
              <a:t> </a:t>
            </a:r>
            <a:r>
              <a:rPr lang="en-US" altLang="zh-TW" sz="1400" dirty="0" err="1">
                <a:solidFill>
                  <a:schemeClr val="tx1"/>
                </a:solidFill>
              </a:rPr>
              <a:t>nhôm</a:t>
            </a:r>
            <a:endParaRPr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41" name="Oval 40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27/52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269851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AutoCad là gì? ứng dụng của AutoC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7" t="17528" r="32029" b="17722"/>
          <a:stretch/>
        </p:blipFill>
        <p:spPr bwMode="auto">
          <a:xfrm>
            <a:off x="10646111" y="5452294"/>
            <a:ext cx="1190829" cy="111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407368" y="847760"/>
            <a:ext cx="11521280" cy="183537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92319" y="1300212"/>
            <a:ext cx="1483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Forging Moldflow</a:t>
            </a:r>
            <a:endParaRPr lang="zh-TW" altLang="en-US" sz="20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127185" y="1300212"/>
            <a:ext cx="1885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Reverse Engineering</a:t>
            </a:r>
            <a:endParaRPr lang="zh-TW" altLang="en-US" sz="20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圓角矩形 19"/>
          <p:cNvSpPr/>
          <p:nvPr/>
        </p:nvSpPr>
        <p:spPr bwMode="auto">
          <a:xfrm>
            <a:off x="407368" y="2798649"/>
            <a:ext cx="11521280" cy="1693724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915287" y="1282220"/>
            <a:ext cx="1859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Finite Element </a:t>
            </a:r>
            <a:r>
              <a:rPr lang="en-US" altLang="zh-TW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Method </a:t>
            </a:r>
            <a:r>
              <a:rPr lang="en-US" altLang="zh-TW" sz="20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TW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FEM) </a:t>
            </a:r>
            <a:endParaRPr lang="zh-TW" altLang="en-US" sz="20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0325" y="3133406"/>
            <a:ext cx="274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Sheet Metal</a:t>
            </a:r>
            <a:r>
              <a:rPr lang="en-US" altLang="zh-TW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Forming</a:t>
            </a:r>
            <a:endParaRPr lang="en-US" altLang="zh-TW" sz="20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Simulation</a:t>
            </a:r>
          </a:p>
        </p:txBody>
      </p:sp>
      <p:sp>
        <p:nvSpPr>
          <p:cNvPr id="23" name="圓角矩形 22"/>
          <p:cNvSpPr/>
          <p:nvPr/>
        </p:nvSpPr>
        <p:spPr bwMode="auto">
          <a:xfrm>
            <a:off x="407368" y="4613657"/>
            <a:ext cx="11521280" cy="214714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74082" y="4715948"/>
            <a:ext cx="245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2D &amp; </a:t>
            </a:r>
            <a:r>
              <a:rPr lang="en-US" altLang="zh-TW" sz="20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3D Designs</a:t>
            </a:r>
            <a:endParaRPr lang="en-US" altLang="zh-TW" sz="20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602908" y="6432128"/>
            <a:ext cx="516076" cy="347909"/>
            <a:chOff x="9017460" y="3321106"/>
            <a:chExt cx="516076" cy="347909"/>
          </a:xfrm>
        </p:grpSpPr>
        <p:sp>
          <p:nvSpPr>
            <p:cNvPr id="27" name="Oval 26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28/52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CAD Onshape Development Platform TriStar PLM Solutions, 42% O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1" t="40734" r="17290" b="41711"/>
          <a:stretch/>
        </p:blipFill>
        <p:spPr bwMode="auto">
          <a:xfrm>
            <a:off x="6600056" y="3036586"/>
            <a:ext cx="4165752" cy="1130705"/>
          </a:xfrm>
          <a:prstGeom prst="rect">
            <a:avLst/>
          </a:prstGeom>
          <a:noFill/>
        </p:spPr>
      </p:pic>
      <p:pic>
        <p:nvPicPr>
          <p:cNvPr id="5" name="Picture 2" descr="Ứng dụng phân tích tính toán của phần mềm SolidWorks trong gia công cơ khí  - Cao Đẳng FPT Polytechnic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8" t="11501" r="11627" b="13126"/>
          <a:stretch/>
        </p:blipFill>
        <p:spPr bwMode="auto">
          <a:xfrm>
            <a:off x="2279576" y="5116058"/>
            <a:ext cx="201622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684" t="5116" r="10100" b="8726"/>
          <a:stretch/>
        </p:blipFill>
        <p:spPr>
          <a:xfrm>
            <a:off x="672785" y="5065202"/>
            <a:ext cx="1606791" cy="1725813"/>
          </a:xfrm>
          <a:prstGeom prst="rect">
            <a:avLst/>
          </a:prstGeom>
        </p:spPr>
      </p:pic>
      <p:pic>
        <p:nvPicPr>
          <p:cNvPr id="1030" name="Picture 6" descr="Phần mềm cimatron là gì? Tính năng và ưu điểm của phần mềm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t="25977" r="12285" b="32425"/>
          <a:stretch/>
        </p:blipFill>
        <p:spPr bwMode="auto">
          <a:xfrm>
            <a:off x="7884828" y="4620880"/>
            <a:ext cx="3251732" cy="9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3746" y="5180018"/>
            <a:ext cx="2052254" cy="1661913"/>
          </a:xfrm>
          <a:prstGeom prst="rect">
            <a:avLst/>
          </a:prstGeom>
        </p:spPr>
      </p:pic>
      <p:pic>
        <p:nvPicPr>
          <p:cNvPr id="1034" name="Picture 10" descr="Creo Parametric - DME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3" r="11376" b="14332"/>
          <a:stretch/>
        </p:blipFill>
        <p:spPr bwMode="auto">
          <a:xfrm>
            <a:off x="5375920" y="4513976"/>
            <a:ext cx="2138638" cy="18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231" r="6598" b="33002"/>
          <a:stretch/>
        </p:blipFill>
        <p:spPr>
          <a:xfrm>
            <a:off x="7608168" y="5630273"/>
            <a:ext cx="2930726" cy="11089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3751" y="2828709"/>
            <a:ext cx="1376414" cy="1376414"/>
          </a:xfrm>
          <a:prstGeom prst="rect">
            <a:avLst/>
          </a:prstGeom>
        </p:spPr>
      </p:pic>
      <p:sp>
        <p:nvSpPr>
          <p:cNvPr id="40" name="文字方塊 18"/>
          <p:cNvSpPr txBox="1"/>
          <p:nvPr/>
        </p:nvSpPr>
        <p:spPr>
          <a:xfrm>
            <a:off x="3605175" y="4191184"/>
            <a:ext cx="188537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6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PAM-STAM</a:t>
            </a:r>
            <a:endParaRPr lang="zh-TW" altLang="en-US" sz="16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036" name="Picture 12" descr="Geomagic Design X Go Software - Subscription - ONA | MatterHackers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4" t="10899" r="17175" b="12276"/>
          <a:stretch/>
        </p:blipFill>
        <p:spPr bwMode="auto">
          <a:xfrm>
            <a:off x="5490550" y="899837"/>
            <a:ext cx="1947624" cy="17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9467209" y="889173"/>
            <a:ext cx="1885375" cy="1840067"/>
            <a:chOff x="10010645" y="959623"/>
            <a:chExt cx="1885375" cy="184006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26494" y="959623"/>
              <a:ext cx="1376414" cy="1376414"/>
            </a:xfrm>
            <a:prstGeom prst="rect">
              <a:avLst/>
            </a:prstGeom>
          </p:spPr>
        </p:pic>
        <p:sp>
          <p:nvSpPr>
            <p:cNvPr id="43" name="文字方塊 18"/>
            <p:cNvSpPr txBox="1"/>
            <p:nvPr/>
          </p:nvSpPr>
          <p:spPr>
            <a:xfrm>
              <a:off x="10010645" y="2338025"/>
              <a:ext cx="1885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1200" b="1" dirty="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SHEET METAL FORMING</a:t>
              </a:r>
              <a:endParaRPr lang="zh-TW" altLang="en-US" sz="1200" b="1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53" y="1298422"/>
            <a:ext cx="2412123" cy="739915"/>
          </a:xfrm>
          <a:prstGeom prst="rect">
            <a:avLst/>
          </a:prstGeom>
        </p:spPr>
      </p:pic>
      <p:sp>
        <p:nvSpPr>
          <p:cNvPr id="30" name="Rectangle 48"/>
          <p:cNvSpPr>
            <a:spLocks noChangeArrowheads="1"/>
          </p:cNvSpPr>
          <p:nvPr/>
        </p:nvSpPr>
        <p:spPr bwMode="auto">
          <a:xfrm>
            <a:off x="3080676" y="161952"/>
            <a:ext cx="4981789" cy="39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ja-JP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</a:rPr>
              <a:t>PHẦN MỀM THIẾT KẾ</a:t>
            </a:r>
            <a:endParaRPr kumimoji="0" lang="en-US" altLang="ja-JP" sz="2400" b="1" dirty="0">
              <a:solidFill>
                <a:srgbClr val="FF0000"/>
              </a:solidFill>
              <a:latin typeface="Times New Roman" panose="02020603050405020304" pitchFamily="18" charset="0"/>
              <a:ea typeface="MS Mincho" pitchFamily="49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6722232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27417"/>
              </p:ext>
            </p:extLst>
          </p:nvPr>
        </p:nvGraphicFramePr>
        <p:xfrm>
          <a:off x="119336" y="836712"/>
          <a:ext cx="11904725" cy="5760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4229386070"/>
                    </a:ext>
                  </a:extLst>
                </a:gridCol>
                <a:gridCol w="6696744">
                  <a:extLst>
                    <a:ext uri="{9D8B030D-6E8A-4147-A177-3AD203B41FA5}">
                      <a16:colId xmlns:a16="http://schemas.microsoft.com/office/drawing/2014/main" val="3784460180"/>
                    </a:ext>
                  </a:extLst>
                </a:gridCol>
                <a:gridCol w="2759709">
                  <a:extLst>
                    <a:ext uri="{9D8B030D-6E8A-4147-A177-3AD203B41FA5}">
                      <a16:colId xmlns:a16="http://schemas.microsoft.com/office/drawing/2014/main" val="1971169608"/>
                    </a:ext>
                  </a:extLst>
                </a:gridCol>
              </a:tblGrid>
              <a:tr h="8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mềm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24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676578"/>
                  </a:ext>
                </a:extLst>
              </a:tr>
              <a:tr h="82294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ERP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nguồn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doanh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nghiệp</a:t>
                      </a:r>
                      <a:endParaRPr lang="en-US" sz="24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400" b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nterprise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esource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lanning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28358"/>
                  </a:ext>
                </a:extLst>
              </a:tr>
              <a:tr h="82294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BPM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doanh</a:t>
                      </a:r>
                      <a:endParaRPr lang="en-US" sz="24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400" b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usiness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rocess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488182"/>
                  </a:ext>
                </a:extLst>
              </a:tr>
              <a:tr h="82294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WMS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kho</a:t>
                      </a:r>
                      <a:endParaRPr lang="en-US" sz="24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400" b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arehouse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anagement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ystem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499487"/>
                  </a:ext>
                </a:extLst>
              </a:tr>
              <a:tr h="82294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EIP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Cổng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doanh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nghiệp</a:t>
                      </a:r>
                      <a:endParaRPr lang="en-US" sz="24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400" b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nterprise </a:t>
                      </a:r>
                      <a:r>
                        <a:rPr lang="en-US" sz="1400" b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nformation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ortal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107729"/>
                  </a:ext>
                </a:extLst>
              </a:tr>
              <a:tr h="82294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RPA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robot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mềm</a:t>
                      </a:r>
                      <a:endParaRPr lang="en-US" sz="24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400" b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obotic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rocess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utomation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6342"/>
                  </a:ext>
                </a:extLst>
              </a:tr>
              <a:tr h="82294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vòng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đời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2400" b="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roduct </a:t>
                      </a:r>
                      <a:r>
                        <a:rPr lang="en-US" sz="1400" b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ifecycle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anagement</a:t>
                      </a:r>
                      <a:endParaRPr lang="en-US" sz="14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新細明體"/>
                          <a:cs typeface="Times New Roman" panose="02020603050405020304" pitchFamily="18" charset="0"/>
                        </a:rPr>
                        <a:t>2024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新細明體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818363"/>
                  </a:ext>
                </a:extLst>
              </a:tr>
            </a:tbl>
          </a:graphicData>
        </a:graphic>
      </p:graphicFrame>
      <p:sp>
        <p:nvSpPr>
          <p:cNvPr id="11266" name="Rectangle 48"/>
          <p:cNvSpPr>
            <a:spLocks noChangeArrowheads="1"/>
          </p:cNvSpPr>
          <p:nvPr/>
        </p:nvSpPr>
        <p:spPr bwMode="auto">
          <a:xfrm>
            <a:off x="2999656" y="152461"/>
            <a:ext cx="4981789" cy="39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ja-JP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MS Mincho" pitchFamily="49" charset="-128"/>
              </a:rPr>
              <a:t>PHẦN MỀM QUẢN LÝ</a:t>
            </a:r>
            <a:endParaRPr kumimoji="0" lang="en-US" altLang="ja-JP" sz="2400" b="1" dirty="0">
              <a:solidFill>
                <a:srgbClr val="FF0000"/>
              </a:solidFill>
              <a:latin typeface="Times New Roman" panose="02020603050405020304" pitchFamily="18" charset="0"/>
              <a:ea typeface="MS Mincho" pitchFamily="49" charset="-128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30" name="Oval 29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29/52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098330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1560376" y="6381328"/>
            <a:ext cx="516076" cy="347909"/>
            <a:chOff x="9017460" y="3321106"/>
            <a:chExt cx="516076" cy="347909"/>
          </a:xfrm>
        </p:grpSpPr>
        <p:sp>
          <p:nvSpPr>
            <p:cNvPr id="56" name="Oval 55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57" name="TextBox 56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28/50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Title 1"/>
          <p:cNvSpPr txBox="1">
            <a:spLocks/>
          </p:cNvSpPr>
          <p:nvPr/>
        </p:nvSpPr>
        <p:spPr bwMode="auto">
          <a:xfrm>
            <a:off x="2207568" y="119135"/>
            <a:ext cx="6537960" cy="42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XE MÁY PHÂN KHỐI LỚN</a:t>
            </a:r>
            <a:endParaRPr lang="en-US" sz="24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34403" y="758897"/>
            <a:ext cx="12080164" cy="6099103"/>
            <a:chOff x="34403" y="758897"/>
            <a:chExt cx="12080164" cy="609910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64" y="1642935"/>
              <a:ext cx="6926406" cy="3966942"/>
            </a:xfrm>
            <a:prstGeom prst="rect">
              <a:avLst/>
            </a:prstGeom>
          </p:spPr>
        </p:pic>
        <p:grpSp>
          <p:nvGrpSpPr>
            <p:cNvPr id="61" name="Group 60"/>
            <p:cNvGrpSpPr/>
            <p:nvPr/>
          </p:nvGrpSpPr>
          <p:grpSpPr>
            <a:xfrm>
              <a:off x="5124244" y="5612855"/>
              <a:ext cx="1709274" cy="1114577"/>
              <a:chOff x="5124244" y="5612855"/>
              <a:chExt cx="1709274" cy="1114577"/>
            </a:xfrm>
          </p:grpSpPr>
          <p:pic>
            <p:nvPicPr>
              <p:cNvPr id="112" name="Picture 15"/>
              <p:cNvPicPr>
                <a:picLocks noChangeAspect="1"/>
              </p:cNvPicPr>
              <p:nvPr/>
            </p:nvPicPr>
            <p:blipFill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38289">
                <a:off x="5124244" y="5612855"/>
                <a:ext cx="1334558" cy="1046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文字方塊 15"/>
              <p:cNvSpPr txBox="1">
                <a:spLocks noChangeArrowheads="1"/>
              </p:cNvSpPr>
              <p:nvPr/>
            </p:nvSpPr>
            <p:spPr bwMode="auto">
              <a:xfrm>
                <a:off x="5482704" y="6435044"/>
                <a:ext cx="1350814" cy="29238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pPr algn="ctr" eaLnBrk="1" hangingPunct="1"/>
                <a:r>
                  <a:rPr lang="en-US" altLang="zh-TW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 SIDE</a:t>
                </a:r>
              </a:p>
            </p:txBody>
          </p:sp>
        </p:grpSp>
        <p:cxnSp>
          <p:nvCxnSpPr>
            <p:cNvPr id="62" name="Straight Arrow Connector 61"/>
            <p:cNvCxnSpPr/>
            <p:nvPr/>
          </p:nvCxnSpPr>
          <p:spPr>
            <a:xfrm flipV="1">
              <a:off x="4041591" y="4747679"/>
              <a:ext cx="475690" cy="811269"/>
            </a:xfrm>
            <a:prstGeom prst="straightConnector1">
              <a:avLst/>
            </a:prstGeom>
            <a:ln w="6350">
              <a:gradFill>
                <a:gsLst>
                  <a:gs pos="0">
                    <a:srgbClr val="0033CC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2105877" y="5485063"/>
              <a:ext cx="3053433" cy="1330098"/>
              <a:chOff x="2105877" y="5485063"/>
              <a:chExt cx="3053433" cy="1330098"/>
            </a:xfrm>
          </p:grpSpPr>
          <p:pic>
            <p:nvPicPr>
              <p:cNvPr id="109" name="Picture 10" descr="E:\公司簡報用產品照片\休閒車輛-1\9. 變速桿foot control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404352">
                <a:off x="2402971" y="5485063"/>
                <a:ext cx="1540266" cy="106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" name="文字方塊 13"/>
              <p:cNvSpPr txBox="1">
                <a:spLocks noChangeArrowheads="1"/>
              </p:cNvSpPr>
              <p:nvPr/>
            </p:nvSpPr>
            <p:spPr bwMode="auto">
              <a:xfrm>
                <a:off x="2105877" y="6507384"/>
                <a:ext cx="189693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pPr algn="ctr" eaLnBrk="1" hangingPunct="1"/>
                <a:r>
                  <a:rPr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FOOT  CONTROL</a:t>
                </a:r>
              </a:p>
            </p:txBody>
          </p:sp>
          <p:pic>
            <p:nvPicPr>
              <p:cNvPr id="111" name="Picture 1"/>
              <p:cNvPicPr>
                <a:picLocks noChangeAspect="1"/>
              </p:cNvPicPr>
              <p:nvPr/>
            </p:nvPicPr>
            <p:blipFill>
              <a:blip r:embed="rId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4273" y="5604490"/>
                <a:ext cx="1665037" cy="1152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220506" y="1364640"/>
              <a:ext cx="2180665" cy="972407"/>
              <a:chOff x="484591" y="1396696"/>
              <a:chExt cx="2398732" cy="1069648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4591" y="1396696"/>
                <a:ext cx="2398732" cy="1069648"/>
              </a:xfrm>
              <a:prstGeom prst="rect">
                <a:avLst/>
              </a:prstGeom>
            </p:spPr>
          </p:pic>
          <p:sp>
            <p:nvSpPr>
              <p:cNvPr id="108" name="文字方塊 14"/>
              <p:cNvSpPr txBox="1">
                <a:spLocks noChangeArrowheads="1"/>
              </p:cNvSpPr>
              <p:nvPr/>
            </p:nvSpPr>
            <p:spPr bwMode="auto">
              <a:xfrm>
                <a:off x="1037099" y="1446992"/>
                <a:ext cx="1418049" cy="321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pPr algn="ctr" eaLnBrk="1" hangingPunct="1"/>
                <a:r>
                  <a:rPr lang="en-US" altLang="zh-TW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HANDLE BAR</a:t>
                </a:r>
              </a:p>
            </p:txBody>
          </p:sp>
        </p:grpSp>
        <p:cxnSp>
          <p:nvCxnSpPr>
            <p:cNvPr id="65" name="Straight Arrow Connector 64"/>
            <p:cNvCxnSpPr/>
            <p:nvPr/>
          </p:nvCxnSpPr>
          <p:spPr>
            <a:xfrm flipH="1" flipV="1">
              <a:off x="6393687" y="4491065"/>
              <a:ext cx="836545" cy="1324498"/>
            </a:xfrm>
            <a:prstGeom prst="straightConnector1">
              <a:avLst/>
            </a:prstGeom>
            <a:ln w="6350">
              <a:gradFill>
                <a:gsLst>
                  <a:gs pos="0">
                    <a:srgbClr val="0033CC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5117364" y="2061481"/>
              <a:ext cx="451520" cy="934165"/>
            </a:xfrm>
            <a:prstGeom prst="straightConnector1">
              <a:avLst/>
            </a:prstGeom>
            <a:ln w="6350">
              <a:solidFill>
                <a:srgbClr val="3333C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>
              <a:off x="5801064" y="2050576"/>
              <a:ext cx="112671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FUEL TANK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1963578" y="2046629"/>
              <a:ext cx="1785634" cy="361782"/>
            </a:xfrm>
            <a:prstGeom prst="straightConnector1">
              <a:avLst/>
            </a:prstGeom>
            <a:ln w="6350">
              <a:solidFill>
                <a:srgbClr val="3333CC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312855" y="4598459"/>
              <a:ext cx="2275329" cy="1786405"/>
              <a:chOff x="1055236" y="4211236"/>
              <a:chExt cx="2275329" cy="1786405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1404113">
                <a:off x="1055236" y="4963330"/>
                <a:ext cx="1162438" cy="1034311"/>
              </a:xfrm>
              <a:prstGeom prst="rect">
                <a:avLst/>
              </a:prstGeom>
            </p:spPr>
          </p:pic>
          <p:cxnSp>
            <p:nvCxnSpPr>
              <p:cNvPr id="106" name="Straight Arrow Connector 105"/>
              <p:cNvCxnSpPr/>
              <p:nvPr/>
            </p:nvCxnSpPr>
            <p:spPr>
              <a:xfrm flipH="1">
                <a:off x="2081353" y="4211236"/>
                <a:ext cx="1249212" cy="1011418"/>
              </a:xfrm>
              <a:prstGeom prst="straightConnector1">
                <a:avLst/>
              </a:prstGeom>
              <a:ln w="6350">
                <a:solidFill>
                  <a:srgbClr val="3333CC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Elbow Connector 69"/>
            <p:cNvCxnSpPr/>
            <p:nvPr/>
          </p:nvCxnSpPr>
          <p:spPr bwMode="auto">
            <a:xfrm rot="5400000" flipH="1" flipV="1">
              <a:off x="5338716" y="5458784"/>
              <a:ext cx="1036234" cy="198982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647" y="1114674"/>
              <a:ext cx="2017568" cy="1040898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8685046" y="5411932"/>
              <a:ext cx="2907865" cy="1446068"/>
              <a:chOff x="8953098" y="5250716"/>
              <a:chExt cx="2907865" cy="144606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0656518" y="5622788"/>
                <a:ext cx="1204445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>
                    <a:solidFill>
                      <a:schemeClr val="tx1"/>
                    </a:solidFill>
                    <a:ea typeface="新細明體" charset="-120"/>
                    <a:cs typeface="Times New Roman" panose="02020603050405020304" pitchFamily="18" charset="0"/>
                  </a:rPr>
                  <a:t>FENDER</a:t>
                </a:r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3098" y="5250716"/>
                <a:ext cx="2337955" cy="1446068"/>
              </a:xfrm>
              <a:prstGeom prst="rect">
                <a:avLst/>
              </a:prstGeom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6767090" y="5697550"/>
              <a:ext cx="2450865" cy="1094055"/>
              <a:chOff x="6767090" y="5697550"/>
              <a:chExt cx="2450865" cy="1094055"/>
            </a:xfrm>
          </p:grpSpPr>
          <p:pic>
            <p:nvPicPr>
              <p:cNvPr id="102" name="Picture 101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730"/>
              <a:stretch/>
            </p:blipFill>
            <p:spPr>
              <a:xfrm>
                <a:off x="6767090" y="5807425"/>
                <a:ext cx="2450865" cy="984180"/>
              </a:xfrm>
              <a:prstGeom prst="rect">
                <a:avLst/>
              </a:prstGeom>
            </p:spPr>
          </p:pic>
          <p:sp>
            <p:nvSpPr>
              <p:cNvPr id="101" name="文字方塊 15"/>
              <p:cNvSpPr txBox="1">
                <a:spLocks noChangeArrowheads="1"/>
              </p:cNvSpPr>
              <p:nvPr/>
            </p:nvSpPr>
            <p:spPr bwMode="auto">
              <a:xfrm>
                <a:off x="7236773" y="5697550"/>
                <a:ext cx="1156086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pPr algn="ctr" eaLnBrk="1" hangingPunct="1"/>
                <a:r>
                  <a:rPr lang="en-US" altLang="zh-TW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SWINGARM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517947" y="758897"/>
              <a:ext cx="3403343" cy="1182691"/>
              <a:chOff x="4640773" y="1178267"/>
              <a:chExt cx="3743682" cy="1300959"/>
            </a:xfrm>
          </p:grpSpPr>
          <p:pic>
            <p:nvPicPr>
              <p:cNvPr id="97" name="Picture 13"/>
              <p:cNvPicPr>
                <a:picLocks noChangeAspect="1"/>
              </p:cNvPicPr>
              <p:nvPr/>
            </p:nvPicPr>
            <p:blipFill>
              <a:blip r:embed="rId1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4672" y="1188665"/>
                <a:ext cx="1229651" cy="850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文字方塊 15"/>
              <p:cNvSpPr txBox="1">
                <a:spLocks noChangeArrowheads="1"/>
              </p:cNvSpPr>
              <p:nvPr/>
            </p:nvSpPr>
            <p:spPr bwMode="auto">
              <a:xfrm>
                <a:off x="4640773" y="1958259"/>
                <a:ext cx="1527181" cy="321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pPr algn="ctr" eaLnBrk="1" hangingPunct="1"/>
                <a:r>
                  <a:rPr lang="en-US" altLang="zh-TW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COVER-WIRE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875991" y="1178267"/>
                <a:ext cx="2508464" cy="2928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HOUSING-SPEEDOMNT</a:t>
                </a:r>
              </a:p>
            </p:txBody>
          </p:sp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8323" y="1441001"/>
                <a:ext cx="1200150" cy="1038225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34403" y="2697093"/>
              <a:ext cx="3138745" cy="1775698"/>
              <a:chOff x="277487" y="2696377"/>
              <a:chExt cx="3452618" cy="1953268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>
                <a:off x="2317138" y="3258419"/>
                <a:ext cx="1412967" cy="165004"/>
              </a:xfrm>
              <a:prstGeom prst="straightConnector1">
                <a:avLst/>
              </a:prstGeom>
              <a:ln w="6350">
                <a:solidFill>
                  <a:srgbClr val="3333CC"/>
                </a:solidFill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文字方塊 15"/>
              <p:cNvSpPr txBox="1">
                <a:spLocks noChangeArrowheads="1"/>
              </p:cNvSpPr>
              <p:nvPr/>
            </p:nvSpPr>
            <p:spPr bwMode="auto">
              <a:xfrm>
                <a:off x="277487" y="3377328"/>
                <a:ext cx="2613552" cy="321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pPr algn="ctr" eaLnBrk="1" hangingPunct="1"/>
                <a:r>
                  <a:rPr lang="en-US" altLang="zh-TW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TRIPLE CLAMP</a:t>
                </a: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18" y="2696377"/>
                <a:ext cx="1778293" cy="768928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029" y="3610554"/>
                <a:ext cx="1743364" cy="1039091"/>
              </a:xfrm>
              <a:prstGeom prst="rect">
                <a:avLst/>
              </a:prstGeom>
            </p:spPr>
          </p:pic>
        </p:grpSp>
        <p:sp>
          <p:nvSpPr>
            <p:cNvPr id="78" name="Freeform 77"/>
            <p:cNvSpPr/>
            <p:nvPr/>
          </p:nvSpPr>
          <p:spPr bwMode="auto">
            <a:xfrm>
              <a:off x="7570116" y="2937460"/>
              <a:ext cx="1147863" cy="2626558"/>
            </a:xfrm>
            <a:custGeom>
              <a:avLst/>
              <a:gdLst>
                <a:gd name="connsiteX0" fmla="*/ 0 w 1619250"/>
                <a:gd name="connsiteY0" fmla="*/ 368300 h 2686050"/>
                <a:gd name="connsiteX1" fmla="*/ 273050 w 1619250"/>
                <a:gd name="connsiteY1" fmla="*/ 0 h 2686050"/>
                <a:gd name="connsiteX2" fmla="*/ 1619250 w 1619250"/>
                <a:gd name="connsiteY2" fmla="*/ 2686050 h 26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0" h="2686050">
                  <a:moveTo>
                    <a:pt x="0" y="368300"/>
                  </a:moveTo>
                  <a:lnTo>
                    <a:pt x="273050" y="0"/>
                  </a:lnTo>
                  <a:lnTo>
                    <a:pt x="1619250" y="2686050"/>
                  </a:lnTo>
                </a:path>
              </a:pathLst>
            </a:custGeom>
            <a:ln w="6350">
              <a:headEnd type="stealth" w="lg" len="lg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8285077" y="1552525"/>
              <a:ext cx="3829490" cy="3646348"/>
              <a:chOff x="8285077" y="1340768"/>
              <a:chExt cx="3829490" cy="3646348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163" b="6590"/>
              <a:stretch/>
            </p:blipFill>
            <p:spPr>
              <a:xfrm>
                <a:off x="8285077" y="2834849"/>
                <a:ext cx="3829490" cy="2152267"/>
              </a:xfrm>
              <a:prstGeom prst="rect">
                <a:avLst/>
              </a:prstGeom>
            </p:spPr>
          </p:pic>
          <p:sp>
            <p:nvSpPr>
              <p:cNvPr id="89" name="文字方塊 15"/>
              <p:cNvSpPr txBox="1">
                <a:spLocks noChangeArrowheads="1"/>
              </p:cNvSpPr>
              <p:nvPr/>
            </p:nvSpPr>
            <p:spPr bwMode="auto">
              <a:xfrm>
                <a:off x="10014786" y="2404348"/>
                <a:ext cx="1350814" cy="29238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pPr algn="ctr" eaLnBrk="1" hangingPunct="1"/>
                <a:r>
                  <a:rPr lang="en-US" altLang="zh-TW" sz="1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BACKREST</a:t>
                </a:r>
                <a:endParaRPr lang="en-US" altLang="zh-TW" sz="13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95131" y="1340768"/>
                <a:ext cx="1377696" cy="1694688"/>
              </a:xfrm>
              <a:prstGeom prst="rect">
                <a:avLst/>
              </a:prstGeom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sp>
            <p:nvSpPr>
              <p:cNvPr id="91" name="Freeform 90"/>
              <p:cNvSpPr/>
              <p:nvPr/>
            </p:nvSpPr>
            <p:spPr bwMode="auto">
              <a:xfrm>
                <a:off x="10638561" y="2655478"/>
                <a:ext cx="593365" cy="681611"/>
              </a:xfrm>
              <a:custGeom>
                <a:avLst/>
                <a:gdLst>
                  <a:gd name="connsiteX0" fmla="*/ 367646 w 707011"/>
                  <a:gd name="connsiteY0" fmla="*/ 0 h 707011"/>
                  <a:gd name="connsiteX1" fmla="*/ 0 w 707011"/>
                  <a:gd name="connsiteY1" fmla="*/ 433633 h 707011"/>
                  <a:gd name="connsiteX2" fmla="*/ 707011 w 707011"/>
                  <a:gd name="connsiteY2" fmla="*/ 707011 h 707011"/>
                  <a:gd name="connsiteX0" fmla="*/ 0 w 339365"/>
                  <a:gd name="connsiteY0" fmla="*/ 0 h 707011"/>
                  <a:gd name="connsiteX1" fmla="*/ 55688 w 339365"/>
                  <a:gd name="connsiteY1" fmla="*/ 602967 h 707011"/>
                  <a:gd name="connsiteX2" fmla="*/ 339365 w 339365"/>
                  <a:gd name="connsiteY2" fmla="*/ 707011 h 707011"/>
                  <a:gd name="connsiteX0" fmla="*/ 0 w 593365"/>
                  <a:gd name="connsiteY0" fmla="*/ 0 h 681611"/>
                  <a:gd name="connsiteX1" fmla="*/ 309688 w 593365"/>
                  <a:gd name="connsiteY1" fmla="*/ 577567 h 681611"/>
                  <a:gd name="connsiteX2" fmla="*/ 593365 w 593365"/>
                  <a:gd name="connsiteY2" fmla="*/ 681611 h 681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3365" h="681611">
                    <a:moveTo>
                      <a:pt x="0" y="0"/>
                    </a:moveTo>
                    <a:lnTo>
                      <a:pt x="309688" y="577567"/>
                    </a:lnTo>
                    <a:cubicBezTo>
                      <a:pt x="545358" y="668693"/>
                      <a:pt x="357695" y="590485"/>
                      <a:pt x="593365" y="681611"/>
                    </a:cubicBezTo>
                  </a:path>
                </a:pathLst>
              </a:custGeom>
              <a:noFill/>
              <a:ln w="6350" cap="flat" cmpd="sng" algn="ctr">
                <a:solidFill>
                  <a:srgbClr val="3333CC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1560376" y="6381328"/>
              <a:ext cx="516076" cy="347909"/>
              <a:chOff x="9017460" y="3321106"/>
              <a:chExt cx="516076" cy="347909"/>
            </a:xfrm>
          </p:grpSpPr>
          <p:sp>
            <p:nvSpPr>
              <p:cNvPr id="86" name="Oval 85"/>
              <p:cNvSpPr/>
              <p:nvPr userDrawn="1"/>
            </p:nvSpPr>
            <p:spPr bwMode="auto">
              <a:xfrm>
                <a:off x="9090093" y="3321106"/>
                <a:ext cx="348519" cy="34790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87" name="TextBox 86"/>
              <p:cNvSpPr txBox="1"/>
              <p:nvPr userDrawn="1"/>
            </p:nvSpPr>
            <p:spPr>
              <a:xfrm>
                <a:off x="9017460" y="3368241"/>
                <a:ext cx="5160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 smtClean="0">
                    <a:solidFill>
                      <a:schemeClr val="tx1"/>
                    </a:solidFill>
                  </a:rPr>
                  <a:t>30/52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Freeform 80"/>
            <p:cNvSpPr/>
            <p:nvPr/>
          </p:nvSpPr>
          <p:spPr bwMode="auto">
            <a:xfrm>
              <a:off x="4105955" y="1850625"/>
              <a:ext cx="510139" cy="911826"/>
            </a:xfrm>
            <a:custGeom>
              <a:avLst/>
              <a:gdLst>
                <a:gd name="connsiteX0" fmla="*/ 1078030 w 1078030"/>
                <a:gd name="connsiteY0" fmla="*/ 0 h 837398"/>
                <a:gd name="connsiteX1" fmla="*/ 510139 w 1078030"/>
                <a:gd name="connsiteY1" fmla="*/ 808522 h 837398"/>
                <a:gd name="connsiteX2" fmla="*/ 0 w 1078030"/>
                <a:gd name="connsiteY2" fmla="*/ 837398 h 837398"/>
                <a:gd name="connsiteX0" fmla="*/ 312486 w 510139"/>
                <a:gd name="connsiteY0" fmla="*/ 0 h 911826"/>
                <a:gd name="connsiteX1" fmla="*/ 510139 w 510139"/>
                <a:gd name="connsiteY1" fmla="*/ 882950 h 911826"/>
                <a:gd name="connsiteX2" fmla="*/ 0 w 510139"/>
                <a:gd name="connsiteY2" fmla="*/ 911826 h 91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0139" h="911826">
                  <a:moveTo>
                    <a:pt x="312486" y="0"/>
                  </a:moveTo>
                  <a:lnTo>
                    <a:pt x="510139" y="882950"/>
                  </a:lnTo>
                  <a:lnTo>
                    <a:pt x="0" y="911826"/>
                  </a:lnTo>
                </a:path>
              </a:pathLst>
            </a:cu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5736657" y="2146434"/>
              <a:ext cx="2348564" cy="1491915"/>
            </a:xfrm>
            <a:custGeom>
              <a:avLst/>
              <a:gdLst>
                <a:gd name="connsiteX0" fmla="*/ 2348564 w 2348564"/>
                <a:gd name="connsiteY0" fmla="*/ 0 h 1491915"/>
                <a:gd name="connsiteX1" fmla="*/ 57751 w 2348564"/>
                <a:gd name="connsiteY1" fmla="*/ 779646 h 1491915"/>
                <a:gd name="connsiteX2" fmla="*/ 0 w 2348564"/>
                <a:gd name="connsiteY2" fmla="*/ 1491915 h 149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8564" h="1491915">
                  <a:moveTo>
                    <a:pt x="2348564" y="0"/>
                  </a:moveTo>
                  <a:lnTo>
                    <a:pt x="57751" y="779646"/>
                  </a:lnTo>
                  <a:lnTo>
                    <a:pt x="0" y="1491915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0000FF"/>
                  </a:gs>
                  <a:gs pos="64000">
                    <a:srgbClr val="0000FF"/>
                  </a:gs>
                  <a:gs pos="79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7319988" y="770902"/>
              <a:ext cx="3456863" cy="2082034"/>
              <a:chOff x="7319988" y="770902"/>
              <a:chExt cx="3456863" cy="2082034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-1" b="1998"/>
              <a:stretch/>
            </p:blipFill>
            <p:spPr>
              <a:xfrm>
                <a:off x="7319988" y="770902"/>
                <a:ext cx="2781125" cy="208203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5" name="文字方塊 13"/>
              <p:cNvSpPr txBox="1">
                <a:spLocks noChangeArrowheads="1"/>
              </p:cNvSpPr>
              <p:nvPr/>
            </p:nvSpPr>
            <p:spPr bwMode="auto">
              <a:xfrm>
                <a:off x="8690228" y="1029334"/>
                <a:ext cx="2086623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  <a:ea typeface="新細明體" charset="-120"/>
                  </a:defRPr>
                </a:lvl9pPr>
              </a:lstStyle>
              <a:p>
                <a:pPr algn="ctr" eaLnBrk="1" hangingPunct="1"/>
                <a:r>
                  <a:rPr lang="en-US" altLang="zh-TW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WELD-MAIN FRAME</a:t>
                </a:r>
              </a:p>
            </p:txBody>
          </p:sp>
        </p:grpSp>
      </p:grpSp>
      <p:sp>
        <p:nvSpPr>
          <p:cNvPr id="60" name="Rectangle 59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455158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45" name="Oval 44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31/52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9471" y="782369"/>
            <a:ext cx="11268617" cy="6053191"/>
            <a:chOff x="339471" y="782369"/>
            <a:chExt cx="11268617" cy="6053191"/>
          </a:xfrm>
        </p:grpSpPr>
        <p:grpSp>
          <p:nvGrpSpPr>
            <p:cNvPr id="29" name="Group 28"/>
            <p:cNvGrpSpPr/>
            <p:nvPr/>
          </p:nvGrpSpPr>
          <p:grpSpPr>
            <a:xfrm>
              <a:off x="339471" y="782369"/>
              <a:ext cx="11268617" cy="6053191"/>
              <a:chOff x="339471" y="782369"/>
              <a:chExt cx="11268617" cy="6053191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39471" y="782369"/>
                <a:ext cx="11268617" cy="6053191"/>
                <a:chOff x="339471" y="782369"/>
                <a:chExt cx="11268617" cy="6053191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8604" y="5192540"/>
                  <a:ext cx="2191056" cy="1483825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2632" y="1660162"/>
                  <a:ext cx="2245407" cy="1624858"/>
                </a:xfrm>
                <a:prstGeom prst="rect">
                  <a:avLst/>
                </a:prstGeom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014801" y="1723245"/>
                  <a:ext cx="4409349" cy="3597468"/>
                </a:xfrm>
                <a:prstGeom prst="rect">
                  <a:avLst/>
                </a:prstGeom>
              </p:spPr>
            </p:pic>
            <p:sp>
              <p:nvSpPr>
                <p:cNvPr id="10" name="TextBox 209"/>
                <p:cNvSpPr txBox="1">
                  <a:spLocks noChangeArrowheads="1"/>
                </p:cNvSpPr>
                <p:nvPr/>
              </p:nvSpPr>
              <p:spPr bwMode="auto">
                <a:xfrm>
                  <a:off x="1226688" y="2501773"/>
                  <a:ext cx="1308371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/>
                  <a:r>
                    <a:rPr lang="en-US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REAR FRAME</a:t>
                  </a:r>
                </a:p>
              </p:txBody>
            </p:sp>
            <p:sp>
              <p:nvSpPr>
                <p:cNvPr id="23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339471" y="4227897"/>
                  <a:ext cx="2261004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9pPr>
                </a:lstStyle>
                <a:p>
                  <a:pPr eaLnBrk="1" hangingPunct="1"/>
                  <a:r>
                    <a:rPr lang="en-US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LICENSE PLATE HOLDER</a:t>
                  </a:r>
                </a:p>
              </p:txBody>
            </p:sp>
            <p:pic>
              <p:nvPicPr>
                <p:cNvPr id="24" name="Picture 3"/>
                <p:cNvPicPr>
                  <a:picLocks noChangeAspect="1"/>
                </p:cNvPicPr>
                <p:nvPr/>
              </p:nvPicPr>
              <p:blipFill>
                <a:blip r:embed="rId5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437" y="4807131"/>
                  <a:ext cx="1928404" cy="1123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406013" y="5829016"/>
                  <a:ext cx="1991251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9pPr>
                </a:lstStyle>
                <a:p>
                  <a:pPr eaLnBrk="1" hangingPunct="1"/>
                  <a:r>
                    <a:rPr lang="en-US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FOOTREST SUPPORT </a:t>
                  </a:r>
                </a:p>
              </p:txBody>
            </p:sp>
            <p:sp>
              <p:nvSpPr>
                <p:cNvPr id="34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2209757" y="6465323"/>
                  <a:ext cx="1843774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9pPr>
                </a:lstStyle>
                <a:p>
                  <a:pPr eaLnBrk="1" hangingPunct="1"/>
                  <a:r>
                    <a:rPr lang="en-US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FOOTPEG HOLDER </a:t>
                  </a:r>
                </a:p>
              </p:txBody>
            </p:sp>
            <p:pic>
              <p:nvPicPr>
                <p:cNvPr id="37" name="Picture 3"/>
                <p:cNvPicPr>
                  <a:picLocks noChangeAspect="1"/>
                </p:cNvPicPr>
                <p:nvPr/>
              </p:nvPicPr>
              <p:blipFill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00207" y="1017647"/>
                  <a:ext cx="1585677" cy="11885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8" name="Rectangle 12"/>
                <p:cNvSpPr>
                  <a:spLocks noChangeArrowheads="1"/>
                </p:cNvSpPr>
                <p:nvPr/>
              </p:nvSpPr>
              <p:spPr bwMode="auto">
                <a:xfrm>
                  <a:off x="7975386" y="1094143"/>
                  <a:ext cx="1475084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3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LOWER CLAMP</a:t>
                  </a:r>
                </a:p>
              </p:txBody>
            </p:sp>
            <p:sp>
              <p:nvSpPr>
                <p:cNvPr id="40" name="Rectangle 16"/>
                <p:cNvSpPr>
                  <a:spLocks noChangeArrowheads="1"/>
                </p:cNvSpPr>
                <p:nvPr/>
              </p:nvSpPr>
              <p:spPr bwMode="auto">
                <a:xfrm>
                  <a:off x="7178353" y="6450264"/>
                  <a:ext cx="1900520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3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RADIATOR SUPPORT</a:t>
                  </a:r>
                </a:p>
              </p:txBody>
            </p:sp>
            <p:sp>
              <p:nvSpPr>
                <p:cNvPr id="46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5289391" y="6358034"/>
                  <a:ext cx="1451038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新細明體" charset="-120"/>
                    </a:defRPr>
                  </a:lvl9pPr>
                </a:lstStyle>
                <a:p>
                  <a:pPr eaLnBrk="1" hangingPunct="1"/>
                  <a:r>
                    <a:rPr lang="en-US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EXHAUST PIPE 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476311" y="851725"/>
                  <a:ext cx="3503907" cy="292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300" b="1" dirty="0">
                      <a:solidFill>
                        <a:schemeClr val="tx1"/>
                      </a:solidFill>
                      <a:ea typeface="新細明體" charset="-120"/>
                      <a:cs typeface="Times New Roman" panose="02020603050405020304" pitchFamily="18" charset="0"/>
                    </a:rPr>
                    <a:t>ALUMINUM WELDING REAR FRAME</a:t>
                  </a:r>
                </a:p>
              </p:txBody>
            </p:sp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 rot="21404113">
                  <a:off x="9314812" y="4601761"/>
                  <a:ext cx="1162438" cy="1034311"/>
                </a:xfrm>
                <a:prstGeom prst="rect">
                  <a:avLst/>
                </a:prstGeom>
              </p:spPr>
            </p:pic>
            <p:sp>
              <p:nvSpPr>
                <p:cNvPr id="35" name="TextBox 209"/>
                <p:cNvSpPr txBox="1">
                  <a:spLocks noChangeArrowheads="1"/>
                </p:cNvSpPr>
                <p:nvPr/>
              </p:nvSpPr>
              <p:spPr bwMode="auto">
                <a:xfrm>
                  <a:off x="9146053" y="5856047"/>
                  <a:ext cx="2369960" cy="292388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/>
                  <a:r>
                    <a:rPr lang="en-US" sz="1300" b="1" dirty="0">
                      <a:latin typeface="+mn-lt"/>
                    </a:rPr>
                    <a:t>ABS FRONT FONE WHEEL</a:t>
                  </a:r>
                </a:p>
              </p:txBody>
            </p:sp>
            <p:grpSp>
              <p:nvGrpSpPr>
                <p:cNvPr id="4" name="Group 3"/>
                <p:cNvGrpSpPr/>
                <p:nvPr/>
              </p:nvGrpSpPr>
              <p:grpSpPr>
                <a:xfrm>
                  <a:off x="9010967" y="1679376"/>
                  <a:ext cx="2597121" cy="1988797"/>
                  <a:chOff x="9010967" y="1679376"/>
                  <a:chExt cx="2597121" cy="1988797"/>
                </a:xfrm>
              </p:grpSpPr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clrChange>
                      <a:clrFrom>
                        <a:srgbClr val="FDFDFD"/>
                      </a:clrFrom>
                      <a:clrTo>
                        <a:srgbClr val="FDFDFD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5442"/>
                  <a:stretch/>
                </p:blipFill>
                <p:spPr>
                  <a:xfrm>
                    <a:off x="9010967" y="1679376"/>
                    <a:ext cx="2597121" cy="1965782"/>
                  </a:xfrm>
                  <a:prstGeom prst="rect">
                    <a:avLst/>
                  </a:prstGeom>
                </p:spPr>
              </p:pic>
              <p:sp>
                <p:nvSpPr>
                  <p:cNvPr id="9" name="TextBox 2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96031" y="3375785"/>
                    <a:ext cx="1399742" cy="2923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9pPr>
                  </a:lstStyle>
                  <a:p>
                    <a:pPr algn="ctr" eaLnBrk="1" hangingPunct="1"/>
                    <a:r>
                      <a:rPr lang="en-US" sz="1300" b="1" dirty="0">
                        <a:latin typeface="+mn-lt"/>
                      </a:rPr>
                      <a:t>FRONT FRAME</a:t>
                    </a:r>
                  </a:p>
                </p:txBody>
              </p:sp>
            </p:grp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7481" y="782369"/>
                  <a:ext cx="2395936" cy="1841152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9362" y="4713968"/>
                  <a:ext cx="2011854" cy="2121592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7282" y="5508827"/>
                  <a:ext cx="1587153" cy="956496"/>
                </a:xfrm>
                <a:prstGeom prst="rect">
                  <a:avLst/>
                </a:prstGeom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925" y="3003504"/>
                  <a:ext cx="2024949" cy="1379905"/>
                </a:xfrm>
                <a:prstGeom prst="rect">
                  <a:avLst/>
                </a:prstGeom>
              </p:spPr>
            </p:pic>
          </p:grpSp>
          <p:cxnSp>
            <p:nvCxnSpPr>
              <p:cNvPr id="55" name="Straight Arrow Connector 54"/>
              <p:cNvCxnSpPr/>
              <p:nvPr/>
            </p:nvCxnSpPr>
            <p:spPr>
              <a:xfrm>
                <a:off x="3901520" y="2325718"/>
                <a:ext cx="585176" cy="234867"/>
              </a:xfrm>
              <a:prstGeom prst="straightConnector1">
                <a:avLst/>
              </a:prstGeom>
              <a:ln w="6350">
                <a:gradFill>
                  <a:gsLst>
                    <a:gs pos="0">
                      <a:srgbClr val="3333FF"/>
                    </a:gs>
                    <a:gs pos="17730">
                      <a:srgbClr val="3333FF"/>
                    </a:gs>
                    <a:gs pos="69000">
                      <a:srgbClr val="3333FF"/>
                    </a:gs>
                    <a:gs pos="39000">
                      <a:srgbClr val="ABDB77"/>
                    </a:gs>
                    <a:gs pos="100000">
                      <a:srgbClr val="3333FF"/>
                    </a:gs>
                  </a:gsLst>
                  <a:lin ang="5400000" scaled="1"/>
                </a:gradFill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Freeform 13"/>
            <p:cNvSpPr/>
            <p:nvPr/>
          </p:nvSpPr>
          <p:spPr bwMode="auto">
            <a:xfrm>
              <a:off x="2390924" y="3266182"/>
              <a:ext cx="2603986" cy="1683007"/>
            </a:xfrm>
            <a:custGeom>
              <a:avLst/>
              <a:gdLst>
                <a:gd name="connsiteX0" fmla="*/ 0 w 2731770"/>
                <a:gd name="connsiteY0" fmla="*/ 1748790 h 1748790"/>
                <a:gd name="connsiteX1" fmla="*/ 2400300 w 2731770"/>
                <a:gd name="connsiteY1" fmla="*/ 0 h 1748790"/>
                <a:gd name="connsiteX2" fmla="*/ 2731770 w 2731770"/>
                <a:gd name="connsiteY2" fmla="*/ 194310 h 174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1770" h="1748790">
                  <a:moveTo>
                    <a:pt x="0" y="1748790"/>
                  </a:moveTo>
                  <a:lnTo>
                    <a:pt x="2400300" y="0"/>
                  </a:lnTo>
                  <a:lnTo>
                    <a:pt x="2731770" y="19431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3333FF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3333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114800" y="2571750"/>
              <a:ext cx="1451610" cy="2674620"/>
            </a:xfrm>
            <a:custGeom>
              <a:avLst/>
              <a:gdLst>
                <a:gd name="connsiteX0" fmla="*/ 0 w 1451610"/>
                <a:gd name="connsiteY0" fmla="*/ 2674620 h 2674620"/>
                <a:gd name="connsiteX1" fmla="*/ 1394460 w 1451610"/>
                <a:gd name="connsiteY1" fmla="*/ 0 h 2674620"/>
                <a:gd name="connsiteX2" fmla="*/ 1451610 w 1451610"/>
                <a:gd name="connsiteY2" fmla="*/ 925830 h 267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610" h="2674620">
                  <a:moveTo>
                    <a:pt x="0" y="2674620"/>
                  </a:moveTo>
                  <a:lnTo>
                    <a:pt x="1394460" y="0"/>
                  </a:lnTo>
                  <a:lnTo>
                    <a:pt x="1451610" y="92583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24198">
                    <a:srgbClr val="FFFF00"/>
                  </a:gs>
                  <a:gs pos="60000">
                    <a:srgbClr val="FFFF00"/>
                  </a:gs>
                  <a:gs pos="0">
                    <a:srgbClr val="FFFF00"/>
                  </a:gs>
                  <a:gs pos="77000">
                    <a:srgbClr val="ABDB77"/>
                  </a:gs>
                  <a:gs pos="100000">
                    <a:srgbClr val="0000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658359" y="4713968"/>
              <a:ext cx="468630" cy="960120"/>
            </a:xfrm>
            <a:custGeom>
              <a:avLst/>
              <a:gdLst>
                <a:gd name="connsiteX0" fmla="*/ 468630 w 468630"/>
                <a:gd name="connsiteY0" fmla="*/ 960120 h 960120"/>
                <a:gd name="connsiteX1" fmla="*/ 0 w 468630"/>
                <a:gd name="connsiteY1" fmla="*/ 297180 h 960120"/>
                <a:gd name="connsiteX2" fmla="*/ 217170 w 468630"/>
                <a:gd name="connsiteY2" fmla="*/ 0 h 96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8630" h="960120">
                  <a:moveTo>
                    <a:pt x="468630" y="960120"/>
                  </a:moveTo>
                  <a:lnTo>
                    <a:pt x="0" y="297180"/>
                  </a:lnTo>
                  <a:lnTo>
                    <a:pt x="217170" y="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3333FF"/>
                  </a:gs>
                  <a:gs pos="67000">
                    <a:srgbClr val="ABDB77"/>
                  </a:gs>
                  <a:gs pos="83000">
                    <a:srgbClr val="ABDB77"/>
                  </a:gs>
                  <a:gs pos="100000">
                    <a:srgbClr val="5B5BFF"/>
                  </a:gs>
                </a:gsLst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6480810" y="4377690"/>
              <a:ext cx="1017270" cy="1451610"/>
            </a:xfrm>
            <a:custGeom>
              <a:avLst/>
              <a:gdLst>
                <a:gd name="connsiteX0" fmla="*/ 1017270 w 1017270"/>
                <a:gd name="connsiteY0" fmla="*/ 1451610 h 1451610"/>
                <a:gd name="connsiteX1" fmla="*/ 1017270 w 1017270"/>
                <a:gd name="connsiteY1" fmla="*/ 1451610 h 1451610"/>
                <a:gd name="connsiteX2" fmla="*/ 0 w 1017270"/>
                <a:gd name="connsiteY2" fmla="*/ 857250 h 1451610"/>
                <a:gd name="connsiteX3" fmla="*/ 285750 w 1017270"/>
                <a:gd name="connsiteY3" fmla="*/ 194310 h 1451610"/>
                <a:gd name="connsiteX4" fmla="*/ 182880 w 1017270"/>
                <a:gd name="connsiteY4" fmla="*/ 0 h 14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270" h="1451610">
                  <a:moveTo>
                    <a:pt x="1017270" y="1451610"/>
                  </a:moveTo>
                  <a:lnTo>
                    <a:pt x="1017270" y="1451610"/>
                  </a:lnTo>
                  <a:lnTo>
                    <a:pt x="0" y="857250"/>
                  </a:lnTo>
                  <a:lnTo>
                    <a:pt x="285750" y="194310"/>
                  </a:lnTo>
                  <a:lnTo>
                    <a:pt x="182880" y="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3333FF"/>
                  </a:gs>
                  <a:gs pos="67000">
                    <a:srgbClr val="ABDB77"/>
                  </a:gs>
                  <a:gs pos="83000">
                    <a:srgbClr val="ABDB77"/>
                  </a:gs>
                  <a:gs pos="100000">
                    <a:srgbClr val="5B5B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7749540" y="4080510"/>
              <a:ext cx="1577340" cy="742950"/>
            </a:xfrm>
            <a:custGeom>
              <a:avLst/>
              <a:gdLst>
                <a:gd name="connsiteX0" fmla="*/ 1577340 w 1577340"/>
                <a:gd name="connsiteY0" fmla="*/ 742950 h 742950"/>
                <a:gd name="connsiteX1" fmla="*/ 502920 w 1577340"/>
                <a:gd name="connsiteY1" fmla="*/ 0 h 742950"/>
                <a:gd name="connsiteX2" fmla="*/ 0 w 1577340"/>
                <a:gd name="connsiteY2" fmla="*/ 21717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340" h="742950">
                  <a:moveTo>
                    <a:pt x="1577340" y="742950"/>
                  </a:moveTo>
                  <a:lnTo>
                    <a:pt x="502920" y="0"/>
                  </a:lnTo>
                  <a:lnTo>
                    <a:pt x="0" y="21717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FFFF00"/>
                  </a:gs>
                  <a:gs pos="33000">
                    <a:srgbClr val="FFFF00"/>
                  </a:gs>
                  <a:gs pos="48000">
                    <a:srgbClr val="ABDB77"/>
                  </a:gs>
                  <a:gs pos="83000">
                    <a:srgbClr val="0000FF"/>
                  </a:gs>
                  <a:gs pos="100000">
                    <a:srgbClr val="0000FF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6366510" y="3040380"/>
              <a:ext cx="2777490" cy="765810"/>
            </a:xfrm>
            <a:custGeom>
              <a:avLst/>
              <a:gdLst>
                <a:gd name="connsiteX0" fmla="*/ 2777490 w 2777490"/>
                <a:gd name="connsiteY0" fmla="*/ 0 h 765810"/>
                <a:gd name="connsiteX1" fmla="*/ 34290 w 2777490"/>
                <a:gd name="connsiteY1" fmla="*/ 765810 h 765810"/>
                <a:gd name="connsiteX2" fmla="*/ 0 w 2777490"/>
                <a:gd name="connsiteY2" fmla="*/ 434340 h 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7490" h="765810">
                  <a:moveTo>
                    <a:pt x="2777490" y="0"/>
                  </a:moveTo>
                  <a:lnTo>
                    <a:pt x="34290" y="765810"/>
                  </a:lnTo>
                  <a:lnTo>
                    <a:pt x="0" y="434340"/>
                  </a:lnTo>
                </a:path>
              </a:pathLst>
            </a:custGeom>
            <a:noFill/>
            <a:ln w="9525" cap="flat" cmpd="sng" algn="ctr">
              <a:gradFill flip="none" rotWithShape="1">
                <a:gsLst>
                  <a:gs pos="0">
                    <a:srgbClr val="FFFF00"/>
                  </a:gs>
                  <a:gs pos="16000">
                    <a:schemeClr val="accent1">
                      <a:lumMod val="45000"/>
                      <a:lumOff val="55000"/>
                    </a:schemeClr>
                  </a:gs>
                  <a:gs pos="61816">
                    <a:srgbClr val="ABDB77"/>
                  </a:gs>
                  <a:gs pos="85000">
                    <a:srgbClr val="0000FF"/>
                  </a:gs>
                  <a:gs pos="100000">
                    <a:srgbClr val="5B5BFF"/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7532370" y="2068830"/>
              <a:ext cx="605790" cy="1143000"/>
            </a:xfrm>
            <a:custGeom>
              <a:avLst/>
              <a:gdLst>
                <a:gd name="connsiteX0" fmla="*/ 605790 w 605790"/>
                <a:gd name="connsiteY0" fmla="*/ 0 h 1143000"/>
                <a:gd name="connsiteX1" fmla="*/ 605790 w 605790"/>
                <a:gd name="connsiteY1" fmla="*/ 0 h 1143000"/>
                <a:gd name="connsiteX2" fmla="*/ 262890 w 605790"/>
                <a:gd name="connsiteY2" fmla="*/ 1143000 h 1143000"/>
                <a:gd name="connsiteX3" fmla="*/ 0 w 605790"/>
                <a:gd name="connsiteY3" fmla="*/ 112014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790" h="1143000">
                  <a:moveTo>
                    <a:pt x="605790" y="0"/>
                  </a:moveTo>
                  <a:lnTo>
                    <a:pt x="605790" y="0"/>
                  </a:lnTo>
                  <a:lnTo>
                    <a:pt x="262890" y="1143000"/>
                  </a:lnTo>
                  <a:lnTo>
                    <a:pt x="0" y="1120140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3333FF"/>
                  </a:gs>
                  <a:gs pos="30000">
                    <a:srgbClr val="3333FF"/>
                  </a:gs>
                  <a:gs pos="49000">
                    <a:srgbClr val="ABDB77"/>
                  </a:gs>
                  <a:gs pos="75000">
                    <a:srgbClr val="ABDB77"/>
                  </a:gs>
                  <a:gs pos="100000">
                    <a:srgbClr val="3333FF"/>
                  </a:gs>
                </a:gsLst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2811780" y="2857500"/>
              <a:ext cx="1268730" cy="902970"/>
            </a:xfrm>
            <a:custGeom>
              <a:avLst/>
              <a:gdLst>
                <a:gd name="connsiteX0" fmla="*/ 0 w 1268730"/>
                <a:gd name="connsiteY0" fmla="*/ 902970 h 902970"/>
                <a:gd name="connsiteX1" fmla="*/ 891540 w 1268730"/>
                <a:gd name="connsiteY1" fmla="*/ 240030 h 902970"/>
                <a:gd name="connsiteX2" fmla="*/ 1234440 w 1268730"/>
                <a:gd name="connsiteY2" fmla="*/ 0 h 902970"/>
                <a:gd name="connsiteX3" fmla="*/ 1268730 w 1268730"/>
                <a:gd name="connsiteY3" fmla="*/ 377190 h 9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8730" h="902970">
                  <a:moveTo>
                    <a:pt x="0" y="902970"/>
                  </a:moveTo>
                  <a:lnTo>
                    <a:pt x="891540" y="240030"/>
                  </a:lnTo>
                  <a:lnTo>
                    <a:pt x="1234440" y="0"/>
                  </a:lnTo>
                  <a:lnTo>
                    <a:pt x="1268730" y="377190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3333FF"/>
                  </a:gs>
                  <a:gs pos="33000">
                    <a:schemeClr val="accent1">
                      <a:lumMod val="45000"/>
                      <a:lumOff val="5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3333FF"/>
                  </a:gs>
                </a:gsLst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 bwMode="auto">
          <a:xfrm>
            <a:off x="2207568" y="119135"/>
            <a:ext cx="6537960" cy="42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XE MÁY PHÂN KHỐI LỚN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070295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65" name="Oval 64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66" name="TextBox 65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32/52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075" y="851417"/>
            <a:ext cx="12038828" cy="5941840"/>
            <a:chOff x="32075" y="851417"/>
            <a:chExt cx="12038828" cy="594184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6702" y="2225703"/>
              <a:ext cx="4735713" cy="3176064"/>
            </a:xfrm>
            <a:prstGeom prst="rect">
              <a:avLst/>
            </a:prstGeom>
            <a:ln w="6350">
              <a:noFill/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400" y="5720195"/>
              <a:ext cx="2201614" cy="1047907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57" b="13128"/>
            <a:stretch/>
          </p:blipFill>
          <p:spPr>
            <a:xfrm>
              <a:off x="152103" y="4984872"/>
              <a:ext cx="2211399" cy="720080"/>
            </a:xfrm>
            <a:prstGeom prst="rect">
              <a:avLst/>
            </a:prstGeom>
          </p:spPr>
        </p:pic>
        <p:sp>
          <p:nvSpPr>
            <p:cNvPr id="7" name="TextBox 204"/>
            <p:cNvSpPr txBox="1">
              <a:spLocks noChangeArrowheads="1"/>
            </p:cNvSpPr>
            <p:nvPr/>
          </p:nvSpPr>
          <p:spPr bwMode="auto">
            <a:xfrm>
              <a:off x="32075" y="5639600"/>
              <a:ext cx="2115343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WELD-SHIFT LEVER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487" y="4253330"/>
              <a:ext cx="1771666" cy="996110"/>
            </a:xfrm>
            <a:prstGeom prst="rect">
              <a:avLst/>
            </a:prstGeom>
          </p:spPr>
        </p:pic>
        <p:sp>
          <p:nvSpPr>
            <p:cNvPr id="8" name="TextBox 204"/>
            <p:cNvSpPr txBox="1">
              <a:spLocks noChangeArrowheads="1"/>
            </p:cNvSpPr>
            <p:nvPr/>
          </p:nvSpPr>
          <p:spPr bwMode="auto">
            <a:xfrm>
              <a:off x="7824029" y="5179989"/>
              <a:ext cx="2320919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nb-NO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BRKT-SKID PLATE, REAR</a:t>
              </a:r>
              <a:endParaRPr lang="en-US" altLang="zh-TW" sz="1300" b="1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9495896" y="1988840"/>
              <a:ext cx="2575007" cy="1603713"/>
              <a:chOff x="10489205" y="-104408"/>
              <a:chExt cx="2575007" cy="160371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9205" y="-104408"/>
                <a:ext cx="2345656" cy="1318834"/>
              </a:xfrm>
              <a:prstGeom prst="rect">
                <a:avLst/>
              </a:prstGeom>
            </p:spPr>
          </p:pic>
          <p:sp>
            <p:nvSpPr>
              <p:cNvPr id="9" name="TextBox 204"/>
              <p:cNvSpPr txBox="1">
                <a:spLocks noChangeArrowheads="1"/>
              </p:cNvSpPr>
              <p:nvPr/>
            </p:nvSpPr>
            <p:spPr bwMode="auto">
              <a:xfrm>
                <a:off x="10670255" y="1206917"/>
                <a:ext cx="2393957" cy="29238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zh-TW" sz="1300" b="1" dirty="0">
                    <a:latin typeface="Times New Roman" panose="02020603050405020304" pitchFamily="18" charset="0"/>
                    <a:ea typeface="PMingLiU" pitchFamily="18" charset="-120"/>
                    <a:cs typeface="Times New Roman" panose="02020603050405020304" pitchFamily="18" charset="0"/>
                  </a:rPr>
                  <a:t>BRKT </a:t>
                </a:r>
                <a:r>
                  <a:rPr lang="en-US" altLang="zh-TW" sz="1300" b="1" dirty="0" smtClean="0">
                    <a:latin typeface="Times New Roman" panose="02020603050405020304" pitchFamily="18" charset="0"/>
                    <a:ea typeface="PMingLiU" pitchFamily="18" charset="-120"/>
                    <a:cs typeface="Times New Roman" panose="02020603050405020304" pitchFamily="18" charset="0"/>
                  </a:rPr>
                  <a:t>- REAR TRANS </a:t>
                </a:r>
                <a:r>
                  <a:rPr lang="en-US" altLang="zh-TW" sz="1300" b="1" dirty="0">
                    <a:latin typeface="Times New Roman" panose="02020603050405020304" pitchFamily="18" charset="0"/>
                    <a:ea typeface="PMingLiU" pitchFamily="18" charset="-120"/>
                    <a:cs typeface="Times New Roman" panose="02020603050405020304" pitchFamily="18" charset="0"/>
                  </a:rPr>
                  <a:t>MNT</a:t>
                </a: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3233" y="1184531"/>
              <a:ext cx="2063484" cy="1121143"/>
            </a:xfrm>
            <a:prstGeom prst="rect">
              <a:avLst/>
            </a:prstGeom>
          </p:spPr>
        </p:pic>
        <p:sp>
          <p:nvSpPr>
            <p:cNvPr id="13" name="TextBox 204"/>
            <p:cNvSpPr txBox="1">
              <a:spLocks noChangeArrowheads="1"/>
            </p:cNvSpPr>
            <p:nvPr/>
          </p:nvSpPr>
          <p:spPr bwMode="auto">
            <a:xfrm>
              <a:off x="44238" y="862926"/>
              <a:ext cx="2693887" cy="29238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BRKT-MOUNT</a:t>
              </a:r>
              <a:r>
                <a:rPr lang="en-US" altLang="zh-TW" sz="1300" b="1" dirty="0" smtClean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, RADIATOR,LH</a:t>
              </a:r>
              <a:endParaRPr lang="en-US" altLang="zh-TW" sz="1300" b="1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7174826" y="2807937"/>
              <a:ext cx="2809826" cy="647420"/>
            </a:xfrm>
            <a:prstGeom prst="straightConnector1">
              <a:avLst/>
            </a:prstGeom>
            <a:ln w="6350" cmpd="sng">
              <a:gradFill flip="none" rotWithShape="1">
                <a:gsLst>
                  <a:gs pos="0">
                    <a:srgbClr val="0000FF"/>
                  </a:gs>
                  <a:gs pos="62000">
                    <a:srgbClr val="ABDB77"/>
                  </a:gs>
                  <a:gs pos="83000">
                    <a:srgbClr val="ABDB77"/>
                  </a:gs>
                  <a:gs pos="100000">
                    <a:srgbClr val="0000FF"/>
                  </a:gs>
                </a:gsLst>
                <a:lin ang="10800000" scaled="1"/>
                <a:tileRect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3"/>
            <p:cNvPicPr>
              <a:picLocks noChangeAspect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343" y="5749852"/>
              <a:ext cx="2704209" cy="98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04"/>
            <p:cNvSpPr txBox="1">
              <a:spLocks noChangeArrowheads="1"/>
            </p:cNvSpPr>
            <p:nvPr/>
          </p:nvSpPr>
          <p:spPr bwMode="auto">
            <a:xfrm>
              <a:off x="6384032" y="6410629"/>
              <a:ext cx="2115343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TRAILING </a:t>
              </a:r>
              <a:r>
                <a:rPr lang="en-US" altLang="zh-TW" sz="1300" b="1" dirty="0" smtClean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 ARM</a:t>
              </a:r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, WELD</a:t>
              </a:r>
            </a:p>
          </p:txBody>
        </p:sp>
        <p:sp>
          <p:nvSpPr>
            <p:cNvPr id="29" name="TextBox 204"/>
            <p:cNvSpPr txBox="1">
              <a:spLocks noChangeArrowheads="1"/>
            </p:cNvSpPr>
            <p:nvPr/>
          </p:nvSpPr>
          <p:spPr bwMode="auto">
            <a:xfrm>
              <a:off x="1724801" y="6080583"/>
              <a:ext cx="986823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anchor="ctr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TW" sz="1300" b="1" dirty="0" smtClean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A  </a:t>
              </a:r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-  ARM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689" y="3552075"/>
              <a:ext cx="1425758" cy="117654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406614" y="4730131"/>
              <a:ext cx="1204794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300" b="1" dirty="0">
                  <a:solidFill>
                    <a:schemeClr val="tx1"/>
                  </a:solidFill>
                  <a:ea typeface="PMingLiU" pitchFamily="18" charset="-120"/>
                  <a:cs typeface="Times New Roman" panose="02020603050405020304" pitchFamily="18" charset="0"/>
                </a:rPr>
                <a:t>KNUCKLE</a:t>
              </a:r>
              <a:endParaRPr lang="zh-TW" altLang="en-US" sz="1300" b="1" dirty="0">
                <a:solidFill>
                  <a:schemeClr val="tx1"/>
                </a:solidFill>
                <a:ea typeface="PMingLiU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1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9575663">
              <a:off x="4370468" y="1314549"/>
              <a:ext cx="1572106" cy="323630"/>
            </a:xfrm>
            <a:prstGeom prst="rect">
              <a:avLst/>
            </a:prstGeom>
          </p:spPr>
        </p:pic>
        <p:sp>
          <p:nvSpPr>
            <p:cNvPr id="40" name="TextBox 204"/>
            <p:cNvSpPr txBox="1">
              <a:spLocks noChangeArrowheads="1"/>
            </p:cNvSpPr>
            <p:nvPr/>
          </p:nvSpPr>
          <p:spPr bwMode="auto">
            <a:xfrm>
              <a:off x="4275775" y="859025"/>
              <a:ext cx="1748217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TW" sz="1300" b="1" dirty="0" smtClean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BRAKE </a:t>
              </a:r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PEDAL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1183532">
              <a:off x="2865648" y="1091859"/>
              <a:ext cx="1169176" cy="986215"/>
            </a:xfrm>
            <a:prstGeom prst="rect">
              <a:avLst/>
            </a:prstGeom>
          </p:spPr>
        </p:pic>
        <p:sp>
          <p:nvSpPr>
            <p:cNvPr id="43" name="TextBox 204"/>
            <p:cNvSpPr txBox="1">
              <a:spLocks noChangeArrowheads="1"/>
            </p:cNvSpPr>
            <p:nvPr/>
          </p:nvSpPr>
          <p:spPr bwMode="auto">
            <a:xfrm>
              <a:off x="2567609" y="851417"/>
              <a:ext cx="1800199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SHIFTER COLUMN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3596323" y="2112181"/>
              <a:ext cx="1671572" cy="990266"/>
            </a:xfrm>
            <a:prstGeom prst="straightConnector1">
              <a:avLst/>
            </a:prstGeom>
            <a:ln w="6350" cmpd="sng">
              <a:gradFill flip="none" rotWithShape="1">
                <a:gsLst>
                  <a:gs pos="0">
                    <a:srgbClr val="0000FF"/>
                  </a:gs>
                  <a:gs pos="69878">
                    <a:srgbClr val="3333FF"/>
                  </a:gs>
                  <a:gs pos="29000">
                    <a:srgbClr val="ABDB77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  <a:tileRect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/>
            <p:nvPr/>
          </p:nvGrpSpPr>
          <p:grpSpPr>
            <a:xfrm>
              <a:off x="9511119" y="3592553"/>
              <a:ext cx="2402013" cy="1507386"/>
              <a:chOff x="11093524" y="4236771"/>
              <a:chExt cx="2642215" cy="1658125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524" y="4236771"/>
                <a:ext cx="2584704" cy="1408176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11470375" y="5602508"/>
                <a:ext cx="2265364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00" b="1" dirty="0">
                    <a:solidFill>
                      <a:schemeClr val="tx1"/>
                    </a:solidFill>
                  </a:rPr>
                  <a:t>WELD-CAB FRAME,REAR</a:t>
                </a:r>
              </a:p>
            </p:txBody>
          </p:sp>
        </p:grpSp>
        <p:sp>
          <p:nvSpPr>
            <p:cNvPr id="39" name="TextBox 204"/>
            <p:cNvSpPr txBox="1">
              <a:spLocks noChangeArrowheads="1"/>
            </p:cNvSpPr>
            <p:nvPr/>
          </p:nvSpPr>
          <p:spPr bwMode="auto">
            <a:xfrm>
              <a:off x="10054815" y="6252280"/>
              <a:ext cx="1714418" cy="49244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SHIELD-HEAT</a:t>
              </a:r>
              <a:r>
                <a:rPr lang="en-US" altLang="zh-TW" sz="1300" b="1" dirty="0" smtClean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, CENTER-BOX</a:t>
              </a:r>
              <a:endParaRPr lang="en-US" altLang="zh-TW" sz="1300" b="1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871479" y="6500869"/>
              <a:ext cx="1584561" cy="29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300" b="1" dirty="0">
                  <a:solidFill>
                    <a:schemeClr val="tx1"/>
                  </a:solidFill>
                  <a:ea typeface="PMingLiU" pitchFamily="18" charset="-120"/>
                  <a:cs typeface="Times New Roman" panose="02020603050405020304" pitchFamily="18" charset="0"/>
                </a:rPr>
                <a:t>ARM SWAY BAR</a:t>
              </a:r>
              <a:endParaRPr lang="zh-TW" altLang="en-US" sz="1300" b="1" dirty="0">
                <a:solidFill>
                  <a:schemeClr val="tx1"/>
                </a:solidFill>
                <a:ea typeface="PMingLiU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204"/>
            <p:cNvSpPr txBox="1">
              <a:spLocks noChangeArrowheads="1"/>
            </p:cNvSpPr>
            <p:nvPr/>
          </p:nvSpPr>
          <p:spPr bwMode="auto">
            <a:xfrm>
              <a:off x="2725659" y="6478496"/>
              <a:ext cx="2072747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BRKT CAST SWAY BAR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673221">
              <a:off x="6274725" y="980208"/>
              <a:ext cx="2238159" cy="1315269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5912344" y="885595"/>
              <a:ext cx="2581156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300" b="1" dirty="0">
                  <a:solidFill>
                    <a:schemeClr val="tx1"/>
                  </a:solidFill>
                  <a:ea typeface="PMingLiU" pitchFamily="18" charset="-120"/>
                  <a:cs typeface="Times New Roman" panose="02020603050405020304" pitchFamily="18" charset="0"/>
                </a:rPr>
                <a:t>WELD-REAR RACK,SUPPORT</a:t>
              </a: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H="1" flipV="1">
              <a:off x="6384032" y="3476933"/>
              <a:ext cx="3369114" cy="364509"/>
            </a:xfrm>
            <a:prstGeom prst="straightConnector1">
              <a:avLst/>
            </a:prstGeom>
            <a:ln w="6350" cmpd="sng">
              <a:gradFill>
                <a:gsLst>
                  <a:gs pos="0">
                    <a:srgbClr val="0000FF"/>
                  </a:gs>
                  <a:gs pos="49000">
                    <a:srgbClr val="ABDB77"/>
                  </a:gs>
                  <a:gs pos="82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7311632" y="2291973"/>
              <a:ext cx="226459" cy="663170"/>
            </a:xfrm>
            <a:prstGeom prst="straightConnector1">
              <a:avLst/>
            </a:prstGeom>
            <a:ln w="6350" cmpd="sng">
              <a:gradFill>
                <a:gsLst>
                  <a:gs pos="0">
                    <a:srgbClr val="0000FF"/>
                  </a:gs>
                  <a:gs pos="44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3333FF"/>
                  </a:gs>
                  <a:gs pos="100000">
                    <a:srgbClr val="0000FF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reeform 76"/>
            <p:cNvSpPr/>
            <p:nvPr/>
          </p:nvSpPr>
          <p:spPr bwMode="auto">
            <a:xfrm>
              <a:off x="6148552" y="4508938"/>
              <a:ext cx="3899338" cy="1587062"/>
            </a:xfrm>
            <a:custGeom>
              <a:avLst/>
              <a:gdLst>
                <a:gd name="connsiteX0" fmla="*/ 0 w 3899338"/>
                <a:gd name="connsiteY0" fmla="*/ 0 h 1587062"/>
                <a:gd name="connsiteX1" fmla="*/ 399393 w 3899338"/>
                <a:gd name="connsiteY1" fmla="*/ 609600 h 1587062"/>
                <a:gd name="connsiteX2" fmla="*/ 3899338 w 3899338"/>
                <a:gd name="connsiteY2" fmla="*/ 1587062 h 15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99338" h="1587062">
                  <a:moveTo>
                    <a:pt x="0" y="0"/>
                  </a:moveTo>
                  <a:lnTo>
                    <a:pt x="399393" y="609600"/>
                  </a:lnTo>
                  <a:lnTo>
                    <a:pt x="3899338" y="1587062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0000FF"/>
                  </a:gs>
                  <a:gs pos="62000">
                    <a:srgbClr val="ABDB77"/>
                  </a:gs>
                  <a:gs pos="83000">
                    <a:srgbClr val="ABDB77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stealth" w="lg" len="lg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6507480" y="4414520"/>
              <a:ext cx="1915160" cy="482600"/>
            </a:xfrm>
            <a:custGeom>
              <a:avLst/>
              <a:gdLst>
                <a:gd name="connsiteX0" fmla="*/ 0 w 1915160"/>
                <a:gd name="connsiteY0" fmla="*/ 0 h 482600"/>
                <a:gd name="connsiteX1" fmla="*/ 386080 w 1915160"/>
                <a:gd name="connsiteY1" fmla="*/ 462280 h 482600"/>
                <a:gd name="connsiteX2" fmla="*/ 1915160 w 1915160"/>
                <a:gd name="connsiteY2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5160" h="482600">
                  <a:moveTo>
                    <a:pt x="0" y="0"/>
                  </a:moveTo>
                  <a:lnTo>
                    <a:pt x="386080" y="462280"/>
                  </a:lnTo>
                  <a:lnTo>
                    <a:pt x="1915160" y="48260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0000FF"/>
                  </a:gs>
                  <a:gs pos="62000">
                    <a:srgbClr val="ABDB77"/>
                  </a:gs>
                  <a:gs pos="83000">
                    <a:srgbClr val="ABDB77"/>
                  </a:gs>
                  <a:gs pos="100000">
                    <a:srgbClr val="0000FF"/>
                  </a:gs>
                </a:gsLst>
              </a:gradFill>
              <a:prstDash val="solid"/>
              <a:round/>
              <a:headEnd type="stealth" w="lg" len="lg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4090132" y="4677878"/>
              <a:ext cx="1319266" cy="1174282"/>
            </a:xfrm>
            <a:custGeom>
              <a:avLst/>
              <a:gdLst>
                <a:gd name="connsiteX0" fmla="*/ 1395663 w 1395663"/>
                <a:gd name="connsiteY0" fmla="*/ 1078029 h 1174282"/>
                <a:gd name="connsiteX1" fmla="*/ 1260909 w 1395663"/>
                <a:gd name="connsiteY1" fmla="*/ 914400 h 1174282"/>
                <a:gd name="connsiteX2" fmla="*/ 0 w 1395663"/>
                <a:gd name="connsiteY2" fmla="*/ 1174282 h 1174282"/>
                <a:gd name="connsiteX3" fmla="*/ 346509 w 1395663"/>
                <a:gd name="connsiteY3" fmla="*/ 77002 h 1174282"/>
                <a:gd name="connsiteX4" fmla="*/ 558265 w 1395663"/>
                <a:gd name="connsiteY4" fmla="*/ 0 h 117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5663" h="1174282">
                  <a:moveTo>
                    <a:pt x="1395663" y="1078029"/>
                  </a:moveTo>
                  <a:lnTo>
                    <a:pt x="1260909" y="914400"/>
                  </a:lnTo>
                  <a:lnTo>
                    <a:pt x="0" y="1174282"/>
                  </a:lnTo>
                  <a:lnTo>
                    <a:pt x="346509" y="77002"/>
                  </a:lnTo>
                  <a:lnTo>
                    <a:pt x="558265" y="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52000">
                    <a:srgbClr val="ABDB77"/>
                  </a:gs>
                  <a:gs pos="100000">
                    <a:srgbClr val="0000FF"/>
                  </a:gs>
                </a:gsLst>
                <a:lin ang="5400000" scaled="1"/>
                <a:tileRect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2531444" y="4581625"/>
              <a:ext cx="1905802" cy="1424539"/>
            </a:xfrm>
            <a:custGeom>
              <a:avLst/>
              <a:gdLst>
                <a:gd name="connsiteX0" fmla="*/ 0 w 1905802"/>
                <a:gd name="connsiteY0" fmla="*/ 1424539 h 1424539"/>
                <a:gd name="connsiteX1" fmla="*/ 1905802 w 1905802"/>
                <a:gd name="connsiteY1" fmla="*/ 0 h 142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802" h="1424539">
                  <a:moveTo>
                    <a:pt x="0" y="1424539"/>
                  </a:moveTo>
                  <a:lnTo>
                    <a:pt x="1905802" y="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48000">
                    <a:srgbClr val="ABDB77"/>
                  </a:gs>
                  <a:gs pos="100000">
                    <a:srgbClr val="0000FF"/>
                  </a:gs>
                </a:gsLst>
                <a:lin ang="5400000" scaled="1"/>
                <a:tileRect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925053" y="4090737"/>
              <a:ext cx="2743200" cy="1395663"/>
            </a:xfrm>
            <a:custGeom>
              <a:avLst/>
              <a:gdLst>
                <a:gd name="connsiteX0" fmla="*/ 0 w 2743200"/>
                <a:gd name="connsiteY0" fmla="*/ 1395663 h 1395663"/>
                <a:gd name="connsiteX1" fmla="*/ 0 w 2743200"/>
                <a:gd name="connsiteY1" fmla="*/ 1395663 h 1395663"/>
                <a:gd name="connsiteX2" fmla="*/ 1771048 w 2743200"/>
                <a:gd name="connsiteY2" fmla="*/ 952901 h 1395663"/>
                <a:gd name="connsiteX3" fmla="*/ 2743200 w 2743200"/>
                <a:gd name="connsiteY3" fmla="*/ 0 h 139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0" h="1395663">
                  <a:moveTo>
                    <a:pt x="0" y="1395663"/>
                  </a:moveTo>
                  <a:lnTo>
                    <a:pt x="0" y="1395663"/>
                  </a:lnTo>
                  <a:lnTo>
                    <a:pt x="1771048" y="952901"/>
                  </a:lnTo>
                  <a:lnTo>
                    <a:pt x="2743200" y="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00"/>
                  </a:gs>
                  <a:gs pos="20000">
                    <a:srgbClr val="FFFF00"/>
                  </a:gs>
                  <a:gs pos="60000">
                    <a:srgbClr val="ABDB77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1549667" y="4225491"/>
              <a:ext cx="1963554" cy="635267"/>
            </a:xfrm>
            <a:custGeom>
              <a:avLst/>
              <a:gdLst>
                <a:gd name="connsiteX0" fmla="*/ 0 w 1963554"/>
                <a:gd name="connsiteY0" fmla="*/ 0 h 635267"/>
                <a:gd name="connsiteX1" fmla="*/ 1838426 w 1963554"/>
                <a:gd name="connsiteY1" fmla="*/ 635267 h 635267"/>
                <a:gd name="connsiteX2" fmla="*/ 1963554 w 1963554"/>
                <a:gd name="connsiteY2" fmla="*/ 317633 h 6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3554" h="635267">
                  <a:moveTo>
                    <a:pt x="0" y="0"/>
                  </a:moveTo>
                  <a:lnTo>
                    <a:pt x="1838426" y="635267"/>
                  </a:lnTo>
                  <a:lnTo>
                    <a:pt x="1963554" y="317633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65600">
                    <a:srgbClr val="ABDB77"/>
                  </a:gs>
                  <a:gs pos="33000">
                    <a:srgbClr val="ABDB77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790299" y="3195587"/>
              <a:ext cx="2069432" cy="1299411"/>
            </a:xfrm>
            <a:custGeom>
              <a:avLst/>
              <a:gdLst>
                <a:gd name="connsiteX0" fmla="*/ 0 w 2069432"/>
                <a:gd name="connsiteY0" fmla="*/ 0 h 1299411"/>
                <a:gd name="connsiteX1" fmla="*/ 2069432 w 2069432"/>
                <a:gd name="connsiteY1" fmla="*/ 1299411 h 1299411"/>
                <a:gd name="connsiteX2" fmla="*/ 1780674 w 2069432"/>
                <a:gd name="connsiteY2" fmla="*/ 1260910 h 129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9432" h="1299411">
                  <a:moveTo>
                    <a:pt x="0" y="0"/>
                  </a:moveTo>
                  <a:lnTo>
                    <a:pt x="2069432" y="1299411"/>
                  </a:lnTo>
                  <a:lnTo>
                    <a:pt x="1780674" y="126091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ABDB77"/>
                  </a:gs>
                  <a:gs pos="49000">
                    <a:srgbClr val="0000FF"/>
                  </a:gs>
                  <a:gs pos="84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072514" y="1684421"/>
              <a:ext cx="885524" cy="1588168"/>
            </a:xfrm>
            <a:custGeom>
              <a:avLst/>
              <a:gdLst>
                <a:gd name="connsiteX0" fmla="*/ 0 w 885524"/>
                <a:gd name="connsiteY0" fmla="*/ 0 h 1588168"/>
                <a:gd name="connsiteX1" fmla="*/ 885524 w 885524"/>
                <a:gd name="connsiteY1" fmla="*/ 1395663 h 1588168"/>
                <a:gd name="connsiteX2" fmla="*/ 693019 w 885524"/>
                <a:gd name="connsiteY2" fmla="*/ 1588168 h 1588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5524" h="1588168">
                  <a:moveTo>
                    <a:pt x="0" y="0"/>
                  </a:moveTo>
                  <a:lnTo>
                    <a:pt x="885524" y="1395663"/>
                  </a:lnTo>
                  <a:lnTo>
                    <a:pt x="693019" y="1588168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0000FF"/>
                  </a:gs>
                  <a:gs pos="13000">
                    <a:srgbClr val="3333FF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1934678" y="2059806"/>
              <a:ext cx="1925053" cy="1828800"/>
            </a:xfrm>
            <a:custGeom>
              <a:avLst/>
              <a:gdLst>
                <a:gd name="connsiteX0" fmla="*/ 0 w 1925053"/>
                <a:gd name="connsiteY0" fmla="*/ 0 h 1828800"/>
                <a:gd name="connsiteX1" fmla="*/ 1559293 w 1925053"/>
                <a:gd name="connsiteY1" fmla="*/ 1828800 h 1828800"/>
                <a:gd name="connsiteX2" fmla="*/ 1925053 w 1925053"/>
                <a:gd name="connsiteY2" fmla="*/ 1713297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5053" h="1828800">
                  <a:moveTo>
                    <a:pt x="0" y="0"/>
                  </a:moveTo>
                  <a:lnTo>
                    <a:pt x="1559293" y="1828800"/>
                  </a:lnTo>
                  <a:lnTo>
                    <a:pt x="1925053" y="1713297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55924">
                    <a:srgbClr val="0000FF"/>
                  </a:gs>
                  <a:gs pos="37000">
                    <a:srgbClr val="ABDB77"/>
                  </a:gs>
                  <a:gs pos="75000">
                    <a:srgbClr val="FFFF00"/>
                  </a:gs>
                  <a:gs pos="100000">
                    <a:srgbClr val="FFFF00"/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7305575" y="1848051"/>
              <a:ext cx="1655545" cy="1395663"/>
            </a:xfrm>
            <a:custGeom>
              <a:avLst/>
              <a:gdLst>
                <a:gd name="connsiteX0" fmla="*/ 1655545 w 1655545"/>
                <a:gd name="connsiteY0" fmla="*/ 0 h 1395663"/>
                <a:gd name="connsiteX1" fmla="*/ 1588168 w 1655545"/>
                <a:gd name="connsiteY1" fmla="*/ 750770 h 1395663"/>
                <a:gd name="connsiteX2" fmla="*/ 0 w 1655545"/>
                <a:gd name="connsiteY2" fmla="*/ 1395663 h 139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5545" h="1395663">
                  <a:moveTo>
                    <a:pt x="1655545" y="0"/>
                  </a:moveTo>
                  <a:lnTo>
                    <a:pt x="1588168" y="750770"/>
                  </a:lnTo>
                  <a:lnTo>
                    <a:pt x="0" y="1395663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3333FF"/>
                  </a:gs>
                  <a:gs pos="40000">
                    <a:srgbClr val="ABDB77"/>
                  </a:gs>
                  <a:gs pos="57000">
                    <a:srgbClr val="ABDB77"/>
                  </a:gs>
                  <a:gs pos="100000">
                    <a:srgbClr val="3333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96" name="TextBox 204"/>
            <p:cNvSpPr txBox="1">
              <a:spLocks noChangeArrowheads="1"/>
            </p:cNvSpPr>
            <p:nvPr/>
          </p:nvSpPr>
          <p:spPr bwMode="auto">
            <a:xfrm>
              <a:off x="344257" y="3363447"/>
              <a:ext cx="1589288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PULLEY DRIVE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850992" y="5756976"/>
              <a:ext cx="1673775" cy="74821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99468" y="5733634"/>
              <a:ext cx="1816765" cy="89619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8837942" y="855109"/>
              <a:ext cx="2011854" cy="1221033"/>
              <a:chOff x="8837942" y="855109"/>
              <a:chExt cx="2011854" cy="1221033"/>
            </a:xfrm>
          </p:grpSpPr>
          <p:sp>
            <p:nvSpPr>
              <p:cNvPr id="64" name="TextBox 204"/>
              <p:cNvSpPr txBox="1">
                <a:spLocks noChangeArrowheads="1"/>
              </p:cNvSpPr>
              <p:nvPr/>
            </p:nvSpPr>
            <p:spPr bwMode="auto">
              <a:xfrm>
                <a:off x="8961120" y="1783754"/>
                <a:ext cx="1800199" cy="29238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altLang="zh-TW" sz="1300" b="1" dirty="0">
                    <a:latin typeface="Times New Roman" panose="02020603050405020304" pitchFamily="18" charset="0"/>
                    <a:ea typeface="PMingLiU" pitchFamily="18" charset="-120"/>
                    <a:cs typeface="Times New Roman" panose="02020603050405020304" pitchFamily="18" charset="0"/>
                  </a:rPr>
                  <a:t>SHIELD-REAR, ALL</a:t>
                </a: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37942" y="855109"/>
                <a:ext cx="2011854" cy="1005927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4435" y="2176507"/>
              <a:ext cx="1902117" cy="128636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071562" y="5092374"/>
              <a:ext cx="1725318" cy="1286367"/>
            </a:xfrm>
            <a:prstGeom prst="rect">
              <a:avLst/>
            </a:prstGeom>
          </p:spPr>
        </p:pic>
        <p:sp>
          <p:nvSpPr>
            <p:cNvPr id="20" name="Freeform 19"/>
            <p:cNvSpPr/>
            <p:nvPr/>
          </p:nvSpPr>
          <p:spPr bwMode="auto">
            <a:xfrm>
              <a:off x="5890437" y="4593265"/>
              <a:ext cx="1307805" cy="1435395"/>
            </a:xfrm>
            <a:custGeom>
              <a:avLst/>
              <a:gdLst>
                <a:gd name="connsiteX0" fmla="*/ 1307805 w 1307805"/>
                <a:gd name="connsiteY0" fmla="*/ 1435395 h 1435395"/>
                <a:gd name="connsiteX1" fmla="*/ 0 w 1307805"/>
                <a:gd name="connsiteY1" fmla="*/ 595423 h 1435395"/>
                <a:gd name="connsiteX2" fmla="*/ 138223 w 1307805"/>
                <a:gd name="connsiteY2" fmla="*/ 0 h 143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805" h="1435395">
                  <a:moveTo>
                    <a:pt x="1307805" y="1435395"/>
                  </a:moveTo>
                  <a:lnTo>
                    <a:pt x="0" y="595423"/>
                  </a:lnTo>
                  <a:lnTo>
                    <a:pt x="138223" y="0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0000FF"/>
                  </a:gs>
                  <a:gs pos="41000">
                    <a:srgbClr val="ABDB77"/>
                  </a:gs>
                  <a:gs pos="80000">
                    <a:srgbClr val="CCFF33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sp>
        <p:nvSpPr>
          <p:cNvPr id="61" name="Title 1"/>
          <p:cNvSpPr txBox="1">
            <a:spLocks/>
          </p:cNvSpPr>
          <p:nvPr/>
        </p:nvSpPr>
        <p:spPr bwMode="auto">
          <a:xfrm>
            <a:off x="3564144" y="150476"/>
            <a:ext cx="3690508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XE </a:t>
            </a:r>
            <a:r>
              <a:rPr lang="vi-VN" altLang="zh-TW" sz="2400" dirty="0" smtClean="0"/>
              <a:t>SXS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3587563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41" name="Oval 40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33/52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3418" y="876771"/>
            <a:ext cx="11870752" cy="5936342"/>
            <a:chOff x="173418" y="876771"/>
            <a:chExt cx="11870752" cy="5936342"/>
          </a:xfrm>
        </p:grpSpPr>
        <p:pic>
          <p:nvPicPr>
            <p:cNvPr id="51202" name="Picture 2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196" y="2117755"/>
              <a:ext cx="4836124" cy="3499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88"/>
            <a:stretch/>
          </p:blipFill>
          <p:spPr>
            <a:xfrm>
              <a:off x="9235300" y="4293096"/>
              <a:ext cx="2125710" cy="1876427"/>
            </a:xfrm>
            <a:prstGeom prst="rect">
              <a:avLst/>
            </a:prstGeom>
          </p:spPr>
        </p:pic>
        <p:pic>
          <p:nvPicPr>
            <p:cNvPr id="28" name="Picture 11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284" y="996724"/>
              <a:ext cx="1706033" cy="164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567" y="5631468"/>
              <a:ext cx="2024047" cy="90228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139" y="5360171"/>
              <a:ext cx="1893708" cy="1172709"/>
            </a:xfrm>
            <a:prstGeom prst="rect">
              <a:avLst/>
            </a:prstGeom>
          </p:spPr>
        </p:pic>
        <p:pic>
          <p:nvPicPr>
            <p:cNvPr id="32" name="Picture 2"/>
            <p:cNvPicPr>
              <a:picLocks noChangeAspect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338" y="876771"/>
              <a:ext cx="1365515" cy="903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673221">
              <a:off x="217247" y="2741162"/>
              <a:ext cx="2461975" cy="1446796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404878" y="4244547"/>
              <a:ext cx="2581156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300" b="1" dirty="0">
                  <a:solidFill>
                    <a:schemeClr val="tx1"/>
                  </a:solidFill>
                  <a:ea typeface="PMingLiU" pitchFamily="18" charset="-120"/>
                  <a:cs typeface="Times New Roman" panose="02020603050405020304" pitchFamily="18" charset="0"/>
                </a:rPr>
                <a:t>WELD-REAR RACK,SUPPORT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59742" y="2070401"/>
              <a:ext cx="1737976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300" b="1" dirty="0">
                  <a:solidFill>
                    <a:schemeClr val="tx1"/>
                  </a:solidFill>
                  <a:ea typeface="PMingLiU" pitchFamily="18" charset="-120"/>
                  <a:cs typeface="Times New Roman" panose="02020603050405020304" pitchFamily="18" charset="0"/>
                </a:rPr>
                <a:t>WELD RACK REAR</a:t>
              </a: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7183120" y="4196080"/>
              <a:ext cx="2824480" cy="447040"/>
            </a:xfrm>
            <a:custGeom>
              <a:avLst/>
              <a:gdLst>
                <a:gd name="connsiteX0" fmla="*/ 2824480 w 2824480"/>
                <a:gd name="connsiteY0" fmla="*/ 447040 h 447040"/>
                <a:gd name="connsiteX1" fmla="*/ 1026160 w 2824480"/>
                <a:gd name="connsiteY1" fmla="*/ 172720 h 447040"/>
                <a:gd name="connsiteX2" fmla="*/ 1381760 w 2824480"/>
                <a:gd name="connsiteY2" fmla="*/ 325120 h 447040"/>
                <a:gd name="connsiteX3" fmla="*/ 0 w 2824480"/>
                <a:gd name="connsiteY3" fmla="*/ 0 h 4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4480" h="447040">
                  <a:moveTo>
                    <a:pt x="2824480" y="447040"/>
                  </a:moveTo>
                  <a:lnTo>
                    <a:pt x="1026160" y="172720"/>
                  </a:lnTo>
                  <a:lnTo>
                    <a:pt x="1381760" y="325120"/>
                  </a:lnTo>
                  <a:lnTo>
                    <a:pt x="0" y="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00"/>
                  </a:gs>
                  <a:gs pos="31000">
                    <a:srgbClr val="FFFF00"/>
                  </a:gs>
                  <a:gs pos="49000">
                    <a:srgbClr val="ABDB77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645682" y="5994790"/>
              <a:ext cx="1976040" cy="349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WELD-BUMPER</a:t>
              </a:r>
            </a:p>
          </p:txBody>
        </p:sp>
        <p:sp>
          <p:nvSpPr>
            <p:cNvPr id="53" name="TextBox 204"/>
            <p:cNvSpPr txBox="1">
              <a:spLocks noChangeArrowheads="1"/>
            </p:cNvSpPr>
            <p:nvPr/>
          </p:nvSpPr>
          <p:spPr bwMode="auto">
            <a:xfrm>
              <a:off x="7725875" y="6320670"/>
              <a:ext cx="242726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BRKT </a:t>
              </a:r>
              <a:r>
                <a:rPr lang="en-US" altLang="zh-TW" sz="1300" b="1" dirty="0" smtClean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AXBALL-JOINT</a:t>
              </a:r>
            </a:p>
            <a:p>
              <a:pPr algn="ctr">
                <a:spcBef>
                  <a:spcPts val="0"/>
                </a:spcBef>
              </a:pPr>
              <a:r>
                <a:rPr lang="en-US" altLang="zh-TW" sz="1300" b="1" dirty="0" smtClean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HOUSING,MACHLE BRACE</a:t>
              </a:r>
            </a:p>
          </p:txBody>
        </p:sp>
        <p:sp>
          <p:nvSpPr>
            <p:cNvPr id="54" name="TextBox 204"/>
            <p:cNvSpPr txBox="1">
              <a:spLocks noChangeArrowheads="1"/>
            </p:cNvSpPr>
            <p:nvPr/>
          </p:nvSpPr>
          <p:spPr bwMode="auto">
            <a:xfrm>
              <a:off x="5408867" y="6501991"/>
              <a:ext cx="2072747" cy="2923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BRKT CAST SWAY BAR</a:t>
              </a: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522720" y="3474720"/>
              <a:ext cx="2733040" cy="111760"/>
            </a:xfrm>
            <a:custGeom>
              <a:avLst/>
              <a:gdLst>
                <a:gd name="connsiteX0" fmla="*/ 2733040 w 2733040"/>
                <a:gd name="connsiteY0" fmla="*/ 0 h 111760"/>
                <a:gd name="connsiteX1" fmla="*/ 0 w 2733040"/>
                <a:gd name="connsiteY1" fmla="*/ 111760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3040" h="111760">
                  <a:moveTo>
                    <a:pt x="2733040" y="0"/>
                  </a:moveTo>
                  <a:lnTo>
                    <a:pt x="0" y="11176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47000">
                    <a:srgbClr val="0000FF"/>
                  </a:gs>
                  <a:gs pos="75000">
                    <a:srgbClr val="FFFF00"/>
                  </a:gs>
                  <a:gs pos="100000">
                    <a:srgbClr val="FFFF00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57" name="TextBox 204"/>
            <p:cNvSpPr txBox="1">
              <a:spLocks noChangeArrowheads="1"/>
            </p:cNvSpPr>
            <p:nvPr/>
          </p:nvSpPr>
          <p:spPr bwMode="auto">
            <a:xfrm>
              <a:off x="9473082" y="3803799"/>
              <a:ext cx="2571088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WELD-SKID, FRONT, BOLTED</a:t>
              </a:r>
            </a:p>
          </p:txBody>
        </p:sp>
        <p:sp>
          <p:nvSpPr>
            <p:cNvPr id="58" name="TextBox 204"/>
            <p:cNvSpPr txBox="1">
              <a:spLocks noChangeArrowheads="1"/>
            </p:cNvSpPr>
            <p:nvPr/>
          </p:nvSpPr>
          <p:spPr bwMode="auto">
            <a:xfrm>
              <a:off x="9369028" y="1942742"/>
              <a:ext cx="2043252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zh-TW" sz="1300" b="1" dirty="0" smtClean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BRKT-POD MOUNTING</a:t>
              </a:r>
              <a:endParaRPr lang="en-US" altLang="zh-TW" sz="1300" b="1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204"/>
            <p:cNvSpPr txBox="1">
              <a:spLocks noChangeArrowheads="1"/>
            </p:cNvSpPr>
            <p:nvPr/>
          </p:nvSpPr>
          <p:spPr bwMode="auto">
            <a:xfrm>
              <a:off x="5614363" y="882057"/>
              <a:ext cx="263443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zh-TW" sz="1300" b="1" dirty="0"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rPr>
                <a:t>FLANGETTE-STEERING STOP </a:t>
              </a: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7274560" y="1910080"/>
              <a:ext cx="1270000" cy="1554480"/>
            </a:xfrm>
            <a:custGeom>
              <a:avLst/>
              <a:gdLst>
                <a:gd name="connsiteX0" fmla="*/ 1270000 w 1270000"/>
                <a:gd name="connsiteY0" fmla="*/ 0 h 1554480"/>
                <a:gd name="connsiteX1" fmla="*/ 995680 w 1270000"/>
                <a:gd name="connsiteY1" fmla="*/ 81280 h 1554480"/>
                <a:gd name="connsiteX2" fmla="*/ 0 w 1270000"/>
                <a:gd name="connsiteY2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000" h="1554480">
                  <a:moveTo>
                    <a:pt x="1270000" y="0"/>
                  </a:moveTo>
                  <a:lnTo>
                    <a:pt x="995680" y="81280"/>
                  </a:lnTo>
                  <a:lnTo>
                    <a:pt x="0" y="155448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3333FF"/>
                  </a:gs>
                  <a:gs pos="40000">
                    <a:schemeClr val="accent1">
                      <a:lumMod val="45000"/>
                      <a:lumOff val="55000"/>
                    </a:schemeClr>
                  </a:gs>
                  <a:gs pos="61000">
                    <a:srgbClr val="ABDB77"/>
                  </a:gs>
                  <a:gs pos="20000">
                    <a:srgbClr val="8891F9"/>
                  </a:gs>
                  <a:gs pos="100000">
                    <a:srgbClr val="3333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6410960" y="1991360"/>
              <a:ext cx="1005840" cy="751840"/>
            </a:xfrm>
            <a:custGeom>
              <a:avLst/>
              <a:gdLst>
                <a:gd name="connsiteX0" fmla="*/ 670560 w 1005840"/>
                <a:gd name="connsiteY0" fmla="*/ 0 h 751840"/>
                <a:gd name="connsiteX1" fmla="*/ 1005840 w 1005840"/>
                <a:gd name="connsiteY1" fmla="*/ 477520 h 751840"/>
                <a:gd name="connsiteX2" fmla="*/ 0 w 1005840"/>
                <a:gd name="connsiteY2" fmla="*/ 751840 h 75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5840" h="751840">
                  <a:moveTo>
                    <a:pt x="670560" y="0"/>
                  </a:moveTo>
                  <a:lnTo>
                    <a:pt x="1005840" y="477520"/>
                  </a:lnTo>
                  <a:lnTo>
                    <a:pt x="0" y="75184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0000FF"/>
                  </a:gs>
                  <a:gs pos="40000">
                    <a:srgbClr val="ABDB77"/>
                  </a:gs>
                  <a:gs pos="54000">
                    <a:srgbClr val="ABDB77"/>
                  </a:gs>
                  <a:gs pos="100000">
                    <a:srgbClr val="3333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4541520" y="2011680"/>
              <a:ext cx="1005840" cy="619760"/>
            </a:xfrm>
            <a:custGeom>
              <a:avLst/>
              <a:gdLst>
                <a:gd name="connsiteX0" fmla="*/ 0 w 1005840"/>
                <a:gd name="connsiteY0" fmla="*/ 0 h 619760"/>
                <a:gd name="connsiteX1" fmla="*/ 152400 w 1005840"/>
                <a:gd name="connsiteY1" fmla="*/ 508000 h 619760"/>
                <a:gd name="connsiteX2" fmla="*/ 1005840 w 1005840"/>
                <a:gd name="connsiteY2" fmla="*/ 619760 h 61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5840" h="619760">
                  <a:moveTo>
                    <a:pt x="0" y="0"/>
                  </a:moveTo>
                  <a:lnTo>
                    <a:pt x="152400" y="508000"/>
                  </a:lnTo>
                  <a:lnTo>
                    <a:pt x="1005840" y="61976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3333FF"/>
                  </a:gs>
                  <a:gs pos="39000">
                    <a:schemeClr val="accent1">
                      <a:lumMod val="45000"/>
                      <a:lumOff val="55000"/>
                    </a:schemeClr>
                  </a:gs>
                  <a:gs pos="84000">
                    <a:srgbClr val="0000FF"/>
                  </a:gs>
                  <a:gs pos="100000">
                    <a:srgbClr val="3333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2743200" y="2123440"/>
              <a:ext cx="1371600" cy="467360"/>
            </a:xfrm>
            <a:custGeom>
              <a:avLst/>
              <a:gdLst>
                <a:gd name="connsiteX0" fmla="*/ 0 w 1371600"/>
                <a:gd name="connsiteY0" fmla="*/ 10160 h 467360"/>
                <a:gd name="connsiteX1" fmla="*/ 843280 w 1371600"/>
                <a:gd name="connsiteY1" fmla="*/ 0 h 467360"/>
                <a:gd name="connsiteX2" fmla="*/ 1371600 w 1371600"/>
                <a:gd name="connsiteY2" fmla="*/ 467360 h 4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467360">
                  <a:moveTo>
                    <a:pt x="0" y="10160"/>
                  </a:moveTo>
                  <a:lnTo>
                    <a:pt x="843280" y="0"/>
                  </a:lnTo>
                  <a:lnTo>
                    <a:pt x="1371600" y="46736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3333FF"/>
                  </a:gs>
                  <a:gs pos="37000">
                    <a:srgbClr val="ABDB77"/>
                  </a:gs>
                  <a:gs pos="74000">
                    <a:srgbClr val="3333FF"/>
                  </a:gs>
                  <a:gs pos="100000">
                    <a:srgbClr val="3333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2600960" y="2895600"/>
              <a:ext cx="1158240" cy="721360"/>
            </a:xfrm>
            <a:custGeom>
              <a:avLst/>
              <a:gdLst>
                <a:gd name="connsiteX0" fmla="*/ 0 w 1158240"/>
                <a:gd name="connsiteY0" fmla="*/ 721360 h 721360"/>
                <a:gd name="connsiteX1" fmla="*/ 0 w 1158240"/>
                <a:gd name="connsiteY1" fmla="*/ 721360 h 721360"/>
                <a:gd name="connsiteX2" fmla="*/ 416560 w 1158240"/>
                <a:gd name="connsiteY2" fmla="*/ 132080 h 721360"/>
                <a:gd name="connsiteX3" fmla="*/ 1158240 w 1158240"/>
                <a:gd name="connsiteY3" fmla="*/ 0 h 72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240" h="721360">
                  <a:moveTo>
                    <a:pt x="0" y="721360"/>
                  </a:moveTo>
                  <a:lnTo>
                    <a:pt x="0" y="721360"/>
                  </a:lnTo>
                  <a:lnTo>
                    <a:pt x="416560" y="132080"/>
                  </a:lnTo>
                  <a:lnTo>
                    <a:pt x="1158240" y="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3333FF"/>
                  </a:gs>
                  <a:gs pos="59000">
                    <a:srgbClr val="ABDB77"/>
                  </a:gs>
                  <a:gs pos="77000">
                    <a:srgbClr val="ABDB77"/>
                  </a:gs>
                  <a:gs pos="100000">
                    <a:srgbClr val="3333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73418" y="5855495"/>
              <a:ext cx="2871876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300" b="1" dirty="0">
                  <a:solidFill>
                    <a:schemeClr val="tx1"/>
                  </a:solidFill>
                  <a:ea typeface="PMingLiU" pitchFamily="18" charset="-120"/>
                  <a:cs typeface="Times New Roman" panose="02020603050405020304" pitchFamily="18" charset="0"/>
                </a:rPr>
                <a:t>BRKT-FASCIA, SUPPORT, </a:t>
              </a:r>
              <a:r>
                <a:rPr lang="en-US" sz="1300" b="1" dirty="0" smtClean="0">
                  <a:solidFill>
                    <a:schemeClr val="tx1"/>
                  </a:solidFill>
                  <a:ea typeface="PMingLiU" pitchFamily="18" charset="-120"/>
                  <a:cs typeface="Times New Roman" panose="02020603050405020304" pitchFamily="18" charset="0"/>
                </a:rPr>
                <a:t>UPPER</a:t>
              </a:r>
              <a:endParaRPr lang="en-US" sz="1300" b="1" dirty="0">
                <a:solidFill>
                  <a:schemeClr val="tx1"/>
                </a:solidFill>
                <a:ea typeface="PMingLiU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2550160" y="3677920"/>
              <a:ext cx="2844800" cy="1737360"/>
            </a:xfrm>
            <a:custGeom>
              <a:avLst/>
              <a:gdLst>
                <a:gd name="connsiteX0" fmla="*/ 2844800 w 2844800"/>
                <a:gd name="connsiteY0" fmla="*/ 0 h 1737360"/>
                <a:gd name="connsiteX1" fmla="*/ 1910080 w 2844800"/>
                <a:gd name="connsiteY1" fmla="*/ 1290320 h 1737360"/>
                <a:gd name="connsiteX2" fmla="*/ 0 w 2844800"/>
                <a:gd name="connsiteY2" fmla="*/ 1737360 h 173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4800" h="1737360">
                  <a:moveTo>
                    <a:pt x="2844800" y="0"/>
                  </a:moveTo>
                  <a:lnTo>
                    <a:pt x="1910080" y="1290320"/>
                  </a:lnTo>
                  <a:lnTo>
                    <a:pt x="0" y="173736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00"/>
                  </a:gs>
                  <a:gs pos="25000">
                    <a:srgbClr val="FFFF00"/>
                  </a:gs>
                  <a:gs pos="86000">
                    <a:srgbClr val="3333FF"/>
                  </a:gs>
                  <a:gs pos="61000">
                    <a:srgbClr val="ABDB77"/>
                  </a:gs>
                  <a:gs pos="100000">
                    <a:srgbClr val="3333FF"/>
                  </a:gs>
                </a:gsLst>
                <a:lin ang="5400000" scaled="1"/>
              </a:gra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7081520" y="4622800"/>
              <a:ext cx="1371600" cy="1056640"/>
            </a:xfrm>
            <a:custGeom>
              <a:avLst/>
              <a:gdLst>
                <a:gd name="connsiteX0" fmla="*/ 0 w 1371600"/>
                <a:gd name="connsiteY0" fmla="*/ 0 h 1056640"/>
                <a:gd name="connsiteX1" fmla="*/ 304800 w 1371600"/>
                <a:gd name="connsiteY1" fmla="*/ 609600 h 1056640"/>
                <a:gd name="connsiteX2" fmla="*/ 1371600 w 1371600"/>
                <a:gd name="connsiteY2" fmla="*/ 105664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1056640">
                  <a:moveTo>
                    <a:pt x="0" y="0"/>
                  </a:moveTo>
                  <a:lnTo>
                    <a:pt x="304800" y="609600"/>
                  </a:lnTo>
                  <a:lnTo>
                    <a:pt x="1371600" y="105664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00"/>
                  </a:gs>
                  <a:gs pos="50534">
                    <a:srgbClr val="ABDB77"/>
                  </a:gs>
                  <a:gs pos="82000">
                    <a:srgbClr val="ABDB77"/>
                  </a:gs>
                  <a:gs pos="23000">
                    <a:srgbClr val="FFFF00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4379510" y="3606800"/>
              <a:ext cx="1879050" cy="1838960"/>
            </a:xfrm>
            <a:custGeom>
              <a:avLst/>
              <a:gdLst>
                <a:gd name="connsiteX0" fmla="*/ 1778000 w 1778000"/>
                <a:gd name="connsiteY0" fmla="*/ 243840 h 1838960"/>
                <a:gd name="connsiteX1" fmla="*/ 1361440 w 1778000"/>
                <a:gd name="connsiteY1" fmla="*/ 0 h 1838960"/>
                <a:gd name="connsiteX2" fmla="*/ 0 w 1778000"/>
                <a:gd name="connsiteY2" fmla="*/ 1838960 h 183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8000" h="1838960">
                  <a:moveTo>
                    <a:pt x="1778000" y="243840"/>
                  </a:moveTo>
                  <a:lnTo>
                    <a:pt x="1361440" y="0"/>
                  </a:lnTo>
                  <a:lnTo>
                    <a:pt x="0" y="183896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00"/>
                  </a:gs>
                  <a:gs pos="24000">
                    <a:srgbClr val="FFFF00"/>
                  </a:gs>
                  <a:gs pos="70000">
                    <a:srgbClr val="ABDB77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65654" y="6457399"/>
              <a:ext cx="1770678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sz="1300" b="1" dirty="0">
                  <a:solidFill>
                    <a:schemeClr val="tx1"/>
                  </a:solidFill>
                  <a:ea typeface="PMingLiU" pitchFamily="18" charset="-120"/>
                </a:rPr>
                <a:t>BRKT AXLE BRACE</a:t>
              </a: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6248400" y="4653280"/>
              <a:ext cx="538480" cy="1137920"/>
            </a:xfrm>
            <a:custGeom>
              <a:avLst/>
              <a:gdLst>
                <a:gd name="connsiteX0" fmla="*/ 0 w 538480"/>
                <a:gd name="connsiteY0" fmla="*/ 0 h 1137920"/>
                <a:gd name="connsiteX1" fmla="*/ 538480 w 538480"/>
                <a:gd name="connsiteY1" fmla="*/ 233680 h 1137920"/>
                <a:gd name="connsiteX2" fmla="*/ 538480 w 538480"/>
                <a:gd name="connsiteY2" fmla="*/ 1137920 h 1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480" h="1137920">
                  <a:moveTo>
                    <a:pt x="0" y="0"/>
                  </a:moveTo>
                  <a:lnTo>
                    <a:pt x="538480" y="233680"/>
                  </a:lnTo>
                  <a:lnTo>
                    <a:pt x="538480" y="113792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0000FF"/>
                  </a:gs>
                  <a:gs pos="50000">
                    <a:srgbClr val="ABDB77"/>
                  </a:gs>
                  <a:gs pos="83000">
                    <a:srgbClr val="ABDB77"/>
                  </a:gs>
                  <a:gs pos="100000">
                    <a:srgbClr val="3333FF"/>
                  </a:gs>
                </a:gsLst>
                <a:lin ang="5400000" scaled="1"/>
              </a:gra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06999" y="1728318"/>
              <a:ext cx="1858779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300" b="1" dirty="0" smtClean="0">
                  <a:solidFill>
                    <a:schemeClr val="tx1"/>
                  </a:solidFill>
                  <a:ea typeface="PMingLiU" pitchFamily="18" charset="-120"/>
                  <a:cs typeface="Times New Roman" panose="02020603050405020304" pitchFamily="18" charset="0"/>
                </a:rPr>
                <a:t>STEERING SUPPORT</a:t>
              </a:r>
              <a:endParaRPr lang="en-US" sz="1300" b="1" dirty="0">
                <a:solidFill>
                  <a:schemeClr val="tx1"/>
                </a:solidFill>
                <a:ea typeface="PMingLiU" pitchFamily="18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5735" y="1175928"/>
              <a:ext cx="2408129" cy="86570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492" y="4885756"/>
              <a:ext cx="2030144" cy="9937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80385" y="1170364"/>
              <a:ext cx="2036240" cy="81693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20750" y="5536290"/>
              <a:ext cx="1896020" cy="86570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22080" y="2286326"/>
              <a:ext cx="2780017" cy="1572904"/>
            </a:xfrm>
            <a:prstGeom prst="rect">
              <a:avLst/>
            </a:prstGeom>
          </p:spPr>
        </p:pic>
      </p:grpSp>
      <p:sp>
        <p:nvSpPr>
          <p:cNvPr id="46" name="Title 1"/>
          <p:cNvSpPr txBox="1">
            <a:spLocks/>
          </p:cNvSpPr>
          <p:nvPr/>
        </p:nvSpPr>
        <p:spPr bwMode="auto">
          <a:xfrm>
            <a:off x="3196104" y="97240"/>
            <a:ext cx="4465515" cy="51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XE ATV</a:t>
            </a:r>
            <a:endParaRPr lang="en-US" sz="2400" dirty="0"/>
          </a:p>
        </p:txBody>
      </p:sp>
      <p:sp>
        <p:nvSpPr>
          <p:cNvPr id="48" name="Rectangle 47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2788864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CC"/>
              </a:clrFrom>
              <a:clrTo>
                <a:srgbClr val="FFFF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" y="764704"/>
            <a:ext cx="12192002" cy="6093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8812" y="2606665"/>
            <a:ext cx="663068" cy="3196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4180" y="4704824"/>
            <a:ext cx="468044" cy="46804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8501" r="54656" b="19550"/>
          <a:stretch/>
        </p:blipFill>
        <p:spPr>
          <a:xfrm>
            <a:off x="10495007" y="4043537"/>
            <a:ext cx="293959" cy="51243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2" t="18501" r="11186" b="19550"/>
          <a:stretch/>
        </p:blipFill>
        <p:spPr>
          <a:xfrm>
            <a:off x="10495006" y="5949280"/>
            <a:ext cx="293959" cy="52190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747550" y="2434953"/>
            <a:ext cx="3778918" cy="489991"/>
            <a:chOff x="1718675" y="2369128"/>
            <a:chExt cx="3778918" cy="4049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738692" y="2015178"/>
              <a:ext cx="404951" cy="1112851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2052871" y="2053339"/>
              <a:ext cx="368137" cy="103652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111186" y="2484430"/>
              <a:ext cx="2980982" cy="17199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6619" y="2476050"/>
              <a:ext cx="2606668" cy="191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FF00"/>
                  </a:solidFill>
                </a:rPr>
                <a:t>EMERGENCY EXIT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8" name="Title 1"/>
          <p:cNvSpPr txBox="1">
            <a:spLocks/>
          </p:cNvSpPr>
          <p:nvPr/>
        </p:nvSpPr>
        <p:spPr bwMode="auto">
          <a:xfrm>
            <a:off x="2554668" y="141071"/>
            <a:ext cx="5943600" cy="4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/>
              <a:t>SƠ ĐỒ THOÁT HIỂM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1552108" y="6411808"/>
            <a:ext cx="516076" cy="347909"/>
            <a:chOff x="9017460" y="3321106"/>
            <a:chExt cx="516076" cy="347909"/>
          </a:xfrm>
        </p:grpSpPr>
        <p:sp>
          <p:nvSpPr>
            <p:cNvPr id="20" name="Oval 19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01/52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8501" r="54656" b="19550"/>
          <a:stretch/>
        </p:blipFill>
        <p:spPr>
          <a:xfrm>
            <a:off x="57551" y="4143097"/>
            <a:ext cx="195069" cy="2778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2" t="18501" r="11186" b="19550"/>
          <a:stretch/>
        </p:blipFill>
        <p:spPr>
          <a:xfrm>
            <a:off x="57488" y="4430541"/>
            <a:ext cx="195132" cy="29460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2" t="18501" r="11186" b="19550"/>
          <a:stretch/>
        </p:blipFill>
        <p:spPr>
          <a:xfrm>
            <a:off x="7225385" y="1739184"/>
            <a:ext cx="299393" cy="5740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8501" r="54656" b="19550"/>
          <a:stretch/>
        </p:blipFill>
        <p:spPr>
          <a:xfrm>
            <a:off x="6870137" y="899932"/>
            <a:ext cx="299393" cy="6069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18501" r="54656" b="19550"/>
          <a:stretch/>
        </p:blipFill>
        <p:spPr>
          <a:xfrm>
            <a:off x="7225385" y="3225954"/>
            <a:ext cx="299393" cy="65518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0996484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1406" y="864993"/>
            <a:ext cx="11159100" cy="5885213"/>
            <a:chOff x="551406" y="864993"/>
            <a:chExt cx="11159100" cy="58852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38" y="1392411"/>
              <a:ext cx="7798569" cy="4386695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551406" y="864993"/>
              <a:ext cx="11159100" cy="5885213"/>
              <a:chOff x="551406" y="897113"/>
              <a:chExt cx="11159100" cy="5885213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66919" y="897113"/>
                <a:ext cx="3250406" cy="1748175"/>
                <a:chOff x="666919" y="897113"/>
                <a:chExt cx="3250406" cy="1748175"/>
              </a:xfrm>
            </p:grpSpPr>
            <p:pic>
              <p:nvPicPr>
                <p:cNvPr id="5124" name="Picture 11" descr="E:\公司簡報用產品照片\休閒車輛-1\10. 座椅底座SEAT RAIL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919" y="897113"/>
                  <a:ext cx="3250406" cy="1536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6" name="文字方塊 16"/>
                <p:cNvSpPr txBox="1">
                  <a:spLocks noChangeArrowheads="1"/>
                </p:cNvSpPr>
                <p:nvPr/>
              </p:nvSpPr>
              <p:spPr bwMode="auto">
                <a:xfrm>
                  <a:off x="1031238" y="2352900"/>
                  <a:ext cx="1595951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SEAT RAIL COMP</a:t>
                  </a: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551406" y="4933414"/>
                <a:ext cx="2166078" cy="1664399"/>
                <a:chOff x="551406" y="4933414"/>
                <a:chExt cx="2166078" cy="1664399"/>
              </a:xfrm>
            </p:grpSpPr>
            <p:pic>
              <p:nvPicPr>
                <p:cNvPr id="5125" name="Picture 12" descr="E:\公司簡報用產品照片\休閒車輛-1\11. 保險桿BUMPER.png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1406" y="4933414"/>
                  <a:ext cx="2166078" cy="13585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7" name="文字方塊 17"/>
                <p:cNvSpPr txBox="1">
                  <a:spLocks noChangeArrowheads="1"/>
                </p:cNvSpPr>
                <p:nvPr/>
              </p:nvSpPr>
              <p:spPr bwMode="auto">
                <a:xfrm>
                  <a:off x="1271464" y="6305425"/>
                  <a:ext cx="906017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BUMPER</a:t>
                  </a:r>
                </a:p>
              </p:txBody>
            </p:sp>
          </p:grpSp>
          <p:sp>
            <p:nvSpPr>
              <p:cNvPr id="5145" name="矩形 4"/>
              <p:cNvSpPr>
                <a:spLocks noChangeArrowheads="1"/>
              </p:cNvSpPr>
              <p:nvPr/>
            </p:nvSpPr>
            <p:spPr bwMode="auto">
              <a:xfrm>
                <a:off x="8830052" y="2586040"/>
                <a:ext cx="17343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>
                    <a:latin typeface="Arial" charset="0"/>
                  </a:rPr>
                  <a:t>WELD-FTA</a:t>
                </a:r>
                <a:endParaRPr lang="zh-TW" altLang="en-US">
                  <a:latin typeface="Arial" charset="0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8837175" y="5129247"/>
                <a:ext cx="2629224" cy="1413768"/>
                <a:chOff x="8694881" y="5052092"/>
                <a:chExt cx="2629224" cy="1413768"/>
              </a:xfrm>
            </p:grpSpPr>
            <p:pic>
              <p:nvPicPr>
                <p:cNvPr id="5146" name="Picture 1"/>
                <p:cNvPicPr>
                  <a:picLocks noChangeAspect="1"/>
                </p:cNvPicPr>
                <p:nvPr/>
              </p:nvPicPr>
              <p:blipFill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336575" flipH="1">
                  <a:off x="9329283" y="4417690"/>
                  <a:ext cx="1360420" cy="2629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36" name="文字方塊 16"/>
                <p:cNvSpPr txBox="1">
                  <a:spLocks noChangeArrowheads="1"/>
                </p:cNvSpPr>
                <p:nvPr/>
              </p:nvSpPr>
              <p:spPr bwMode="auto">
                <a:xfrm>
                  <a:off x="9419805" y="6173472"/>
                  <a:ext cx="1252715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LOWER ARM</a:t>
                  </a: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9552446" y="3216624"/>
                <a:ext cx="2158060" cy="1284546"/>
                <a:chOff x="9552446" y="3216624"/>
                <a:chExt cx="2158060" cy="1284546"/>
              </a:xfrm>
            </p:grpSpPr>
            <p:sp>
              <p:nvSpPr>
                <p:cNvPr id="5135" name="文字方塊 16"/>
                <p:cNvSpPr txBox="1">
                  <a:spLocks noChangeArrowheads="1"/>
                </p:cNvSpPr>
                <p:nvPr/>
              </p:nvSpPr>
              <p:spPr bwMode="auto">
                <a:xfrm>
                  <a:off x="10209065" y="4208782"/>
                  <a:ext cx="1177182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UPPER ARM</a:t>
                  </a:r>
                </a:p>
              </p:txBody>
            </p:sp>
            <p:pic>
              <p:nvPicPr>
                <p:cNvPr id="5147" name="Picture 2"/>
                <p:cNvPicPr>
                  <a:picLocks noChangeAspect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6724374">
                  <a:off x="10138544" y="2630526"/>
                  <a:ext cx="985864" cy="21580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0" name="Group 29"/>
              <p:cNvGrpSpPr/>
              <p:nvPr/>
            </p:nvGrpSpPr>
            <p:grpSpPr>
              <a:xfrm>
                <a:off x="725604" y="2971263"/>
                <a:ext cx="1736990" cy="1503394"/>
                <a:chOff x="725604" y="2971263"/>
                <a:chExt cx="1736990" cy="1503394"/>
              </a:xfrm>
            </p:grpSpPr>
            <p:pic>
              <p:nvPicPr>
                <p:cNvPr id="5141" name="Picture 3"/>
                <p:cNvPicPr>
                  <a:picLocks noChangeAspect="1"/>
                </p:cNvPicPr>
                <p:nvPr/>
              </p:nvPicPr>
              <p:blipFill>
                <a:blip r:embed="rId8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604" y="2971263"/>
                  <a:ext cx="1736990" cy="1300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49" name="文字方塊 16"/>
                <p:cNvSpPr txBox="1">
                  <a:spLocks noChangeArrowheads="1"/>
                </p:cNvSpPr>
                <p:nvPr/>
              </p:nvSpPr>
              <p:spPr bwMode="auto">
                <a:xfrm>
                  <a:off x="923414" y="4182269"/>
                  <a:ext cx="1081771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WELD-RTA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3445030" y="5126719"/>
                <a:ext cx="2084731" cy="1487532"/>
                <a:chOff x="3445030" y="5126719"/>
                <a:chExt cx="2084731" cy="1487532"/>
              </a:xfrm>
            </p:grpSpPr>
            <p:pic>
              <p:nvPicPr>
                <p:cNvPr id="5138" name="Picture 7" descr="I:\Picture OK\Recreational Vehicle Parts\6. WELD-FTA.jpg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413019">
                  <a:off x="3445030" y="5126719"/>
                  <a:ext cx="2084731" cy="14389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" name="矩形 4"/>
                <p:cNvSpPr/>
                <p:nvPr/>
              </p:nvSpPr>
              <p:spPr>
                <a:xfrm>
                  <a:off x="4159166" y="6321863"/>
                  <a:ext cx="1069973" cy="2923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3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WELD-FTA</a:t>
                  </a:r>
                  <a:endParaRPr lang="zh-TW" altLang="en-US" sz="1300" b="1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9088733" y="906068"/>
                <a:ext cx="1879096" cy="1673157"/>
                <a:chOff x="9088733" y="906068"/>
                <a:chExt cx="1879096" cy="1673157"/>
              </a:xfrm>
            </p:grpSpPr>
            <p:pic>
              <p:nvPicPr>
                <p:cNvPr id="5142" name="Picture 9"/>
                <p:cNvPicPr>
                  <a:picLocks noChangeAspect="1"/>
                </p:cNvPicPr>
                <p:nvPr/>
              </p:nvPicPr>
              <p:blipFill>
                <a:blip r:embed="rId10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88733" y="906068"/>
                  <a:ext cx="1879096" cy="1567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" name="矩形 4"/>
                <p:cNvSpPr/>
                <p:nvPr/>
              </p:nvSpPr>
              <p:spPr>
                <a:xfrm>
                  <a:off x="9535905" y="2286837"/>
                  <a:ext cx="1069973" cy="2923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3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WELD-FTA</a:t>
                  </a:r>
                  <a:endParaRPr lang="zh-TW" altLang="en-US" sz="1300" b="1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5338190" y="949146"/>
                <a:ext cx="2852860" cy="1045813"/>
                <a:chOff x="5338190" y="949146"/>
                <a:chExt cx="2852860" cy="1045813"/>
              </a:xfrm>
            </p:grpSpPr>
            <p:pic>
              <p:nvPicPr>
                <p:cNvPr id="5133" name="Picture 9"/>
                <p:cNvPicPr>
                  <a:picLocks noChangeAspect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V="1">
                  <a:off x="5338190" y="949146"/>
                  <a:ext cx="2852860" cy="5539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37" name="文字方塊 14"/>
                <p:cNvSpPr txBox="1">
                  <a:spLocks noChangeArrowheads="1"/>
                </p:cNvSpPr>
                <p:nvPr/>
              </p:nvSpPr>
              <p:spPr bwMode="auto">
                <a:xfrm>
                  <a:off x="6173115" y="1702571"/>
                  <a:ext cx="1285929" cy="2923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1pPr>
                  <a:lvl2pPr marL="742950" indent="-28575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2pPr>
                  <a:lvl3pPr marL="11430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3pPr>
                  <a:lvl4pPr marL="16002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4pPr>
                  <a:lvl5pPr marL="2057400" indent="-228600" eaLnBrk="0" hangingPunct="0"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Verdana" pitchFamily="34" charset="0"/>
                      <a:ea typeface="新細明體" charset="-120"/>
                    </a:defRPr>
                  </a:lvl9pPr>
                </a:lstStyle>
                <a:p>
                  <a:pPr algn="ctr" eaLnBrk="1" hangingPunct="1"/>
                  <a:r>
                    <a:rPr lang="en-US" altLang="zh-TW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HANDLE BAR</a:t>
                  </a:r>
                </a:p>
              </p:txBody>
            </p:sp>
            <p:cxnSp>
              <p:nvCxnSpPr>
                <p:cNvPr id="25" name="Straight Arrow Connector 24"/>
                <p:cNvCxnSpPr/>
                <p:nvPr/>
              </p:nvCxnSpPr>
              <p:spPr>
                <a:xfrm flipH="1">
                  <a:off x="6689993" y="1253218"/>
                  <a:ext cx="149254" cy="406798"/>
                </a:xfrm>
                <a:prstGeom prst="straightConnector1">
                  <a:avLst/>
                </a:prstGeom>
                <a:ln w="6350" cmpd="sng">
                  <a:solidFill>
                    <a:srgbClr val="3333CC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Arrow Connector 5"/>
              <p:cNvCxnSpPr/>
              <p:nvPr/>
            </p:nvCxnSpPr>
            <p:spPr>
              <a:xfrm flipV="1">
                <a:off x="2807300" y="4501170"/>
                <a:ext cx="2064564" cy="968671"/>
              </a:xfrm>
              <a:prstGeom prst="straightConnector1">
                <a:avLst/>
              </a:prstGeom>
              <a:ln w="6350" cmpd="sng">
                <a:gradFill>
                  <a:gsLst>
                    <a:gs pos="0">
                      <a:srgbClr val="0033CC"/>
                    </a:gs>
                    <a:gs pos="58000">
                      <a:srgbClr val="0033CC"/>
                    </a:gs>
                    <a:gs pos="83000">
                      <a:srgbClr val="FFFF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3089441" y="2229084"/>
                <a:ext cx="1308932" cy="1194250"/>
              </a:xfrm>
              <a:prstGeom prst="straightConnector1">
                <a:avLst/>
              </a:prstGeom>
              <a:ln w="6350" cmpd="sng">
                <a:gradFill>
                  <a:gsLst>
                    <a:gs pos="54000">
                      <a:srgbClr val="0033CC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rgbClr val="FFFF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6839248" y="4685256"/>
                <a:ext cx="2736572" cy="1008112"/>
              </a:xfrm>
              <a:prstGeom prst="straightConnector1">
                <a:avLst/>
              </a:prstGeom>
              <a:ln w="6350" cmpd="sng">
                <a:gradFill>
                  <a:gsLst>
                    <a:gs pos="0">
                      <a:srgbClr val="0033CC"/>
                    </a:gs>
                    <a:gs pos="60800">
                      <a:srgbClr val="0000FF">
                        <a:lumMod val="70000"/>
                        <a:lumOff val="30000"/>
                      </a:srgbClr>
                    </a:gs>
                    <a:gs pos="100000">
                      <a:srgbClr val="FFFF00"/>
                    </a:gs>
                  </a:gsLst>
                  <a:lin ang="5400000" scaled="1"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5000298" y="4597402"/>
                <a:ext cx="337892" cy="937469"/>
              </a:xfrm>
              <a:prstGeom prst="straightConnector1">
                <a:avLst/>
              </a:prstGeom>
              <a:ln w="6350" cmpd="sng">
                <a:gradFill>
                  <a:gsLst>
                    <a:gs pos="0">
                      <a:srgbClr val="0033CC"/>
                    </a:gs>
                    <a:gs pos="43000">
                      <a:srgbClr val="0033CC"/>
                    </a:gs>
                    <a:gs pos="83000">
                      <a:srgbClr val="FFFF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2415234" y="3860757"/>
                <a:ext cx="2168598" cy="467706"/>
              </a:xfrm>
              <a:prstGeom prst="straightConnector1">
                <a:avLst/>
              </a:prstGeom>
              <a:ln w="6350" cmpd="sng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rgbClr val="0000FF"/>
                    </a:gs>
                  </a:gsLst>
                  <a:lin ang="0" scaled="1"/>
                  <a:tileRect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7824192" y="2595240"/>
                <a:ext cx="1751628" cy="1265517"/>
              </a:xfrm>
              <a:prstGeom prst="straightConnector1">
                <a:avLst/>
              </a:prstGeom>
              <a:ln w="6350" cmpd="sng">
                <a:gradFill>
                  <a:gsLst>
                    <a:gs pos="53000">
                      <a:srgbClr val="0033CC"/>
                    </a:gs>
                    <a:gs pos="83000">
                      <a:srgbClr val="FFFF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>
                <a:off x="6923221" y="4078386"/>
                <a:ext cx="2598110" cy="352327"/>
              </a:xfrm>
              <a:prstGeom prst="straightConnector1">
                <a:avLst/>
              </a:prstGeom>
              <a:ln w="6350" cmpd="sng">
                <a:gradFill>
                  <a:gsLst>
                    <a:gs pos="32000">
                      <a:srgbClr val="0033CC"/>
                    </a:gs>
                    <a:gs pos="80000">
                      <a:srgbClr val="FFFF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6655493" y="5580485"/>
                <a:ext cx="1818097" cy="1201841"/>
                <a:chOff x="6569347" y="5499547"/>
                <a:chExt cx="1818097" cy="120184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12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569347" y="5499547"/>
                  <a:ext cx="1793476" cy="1125677"/>
                </a:xfrm>
                <a:prstGeom prst="rect">
                  <a:avLst/>
                </a:prstGeom>
              </p:spPr>
            </p:pic>
            <p:sp>
              <p:nvSpPr>
                <p:cNvPr id="35" name="矩形 4"/>
                <p:cNvSpPr/>
                <p:nvPr/>
              </p:nvSpPr>
              <p:spPr>
                <a:xfrm>
                  <a:off x="7481427" y="6409000"/>
                  <a:ext cx="906017" cy="2923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3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rPr>
                    <a:t>SPINDLE</a:t>
                  </a:r>
                  <a:endParaRPr lang="zh-TW" altLang="en-US" sz="1300" b="1" dirty="0">
                    <a:solidFill>
                      <a:schemeClr val="tx1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8" name="Freeform 7"/>
          <p:cNvSpPr/>
          <p:nvPr/>
        </p:nvSpPr>
        <p:spPr bwMode="auto">
          <a:xfrm>
            <a:off x="6589986" y="4971393"/>
            <a:ext cx="315311" cy="977462"/>
          </a:xfrm>
          <a:custGeom>
            <a:avLst/>
            <a:gdLst>
              <a:gd name="connsiteX0" fmla="*/ 0 w 315311"/>
              <a:gd name="connsiteY0" fmla="*/ 0 h 977462"/>
              <a:gd name="connsiteX1" fmla="*/ 294290 w 315311"/>
              <a:gd name="connsiteY1" fmla="*/ 21021 h 977462"/>
              <a:gd name="connsiteX2" fmla="*/ 315311 w 315311"/>
              <a:gd name="connsiteY2" fmla="*/ 977462 h 97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311" h="977462">
                <a:moveTo>
                  <a:pt x="0" y="0"/>
                </a:moveTo>
                <a:lnTo>
                  <a:pt x="294290" y="21021"/>
                </a:lnTo>
                <a:lnTo>
                  <a:pt x="315311" y="977462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0000FF"/>
                </a:gs>
                <a:gs pos="100000">
                  <a:srgbClr val="0000FF"/>
                </a:gs>
              </a:gsLst>
              <a:lin ang="5400000" scaled="1"/>
            </a:gra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46" name="Oval 45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34/52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Title 1"/>
          <p:cNvSpPr txBox="1">
            <a:spLocks/>
          </p:cNvSpPr>
          <p:nvPr/>
        </p:nvSpPr>
        <p:spPr bwMode="auto">
          <a:xfrm>
            <a:off x="2426239" y="126299"/>
            <a:ext cx="5943600" cy="42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XE TRƯỢT TUYẾT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7441810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1621326" y="6444250"/>
            <a:ext cx="516076" cy="347909"/>
            <a:chOff x="9017460" y="3321106"/>
            <a:chExt cx="516076" cy="347909"/>
          </a:xfrm>
        </p:grpSpPr>
        <p:sp>
          <p:nvSpPr>
            <p:cNvPr id="40" name="Oval 39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35/52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759" y="716027"/>
            <a:ext cx="12067499" cy="6094295"/>
            <a:chOff x="14759" y="716027"/>
            <a:chExt cx="12067499" cy="6094295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456531" y="2956925"/>
              <a:ext cx="2524060" cy="1676951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1532937" y="3079405"/>
              <a:ext cx="1035549" cy="308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BUMPER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759" y="855697"/>
              <a:ext cx="2251575" cy="2867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 / REAR </a:t>
              </a:r>
              <a:r>
                <a:rPr lang="en-US" sz="13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ROPS</a:t>
              </a:r>
              <a:endPara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2270287">
              <a:off x="1331871" y="734041"/>
              <a:ext cx="1017970" cy="2170653"/>
            </a:xfrm>
            <a:prstGeom prst="rect">
              <a:avLst/>
            </a:prstGeom>
          </p:spPr>
        </p:pic>
        <p:grpSp>
          <p:nvGrpSpPr>
            <p:cNvPr id="109" name="Group 108"/>
            <p:cNvGrpSpPr/>
            <p:nvPr/>
          </p:nvGrpSpPr>
          <p:grpSpPr>
            <a:xfrm>
              <a:off x="4943872" y="716027"/>
              <a:ext cx="2159330" cy="631603"/>
              <a:chOff x="5390011" y="694761"/>
              <a:chExt cx="2159330" cy="63160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567292" y="694761"/>
                <a:ext cx="1834537" cy="3086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LINK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1313304">
                <a:off x="5390011" y="847140"/>
                <a:ext cx="2159330" cy="479224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8688288" y="745736"/>
              <a:ext cx="3013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Times New Roman" panose="02020603050405020304" pitchFamily="18" charset="0"/>
                </a:rPr>
                <a:t>POLYUREA (PU</a:t>
              </a:r>
              <a:r>
                <a:rPr lang="en-US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Times New Roman" panose="02020603050405020304" pitchFamily="18" charset="0"/>
                </a:rPr>
                <a:t>) </a:t>
              </a:r>
              <a:r>
                <a:rPr lang="en-US" sz="1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cs typeface="Times New Roman" panose="02020603050405020304" pitchFamily="18" charset="0"/>
                </a:rPr>
                <a:t>PAINTING</a:t>
              </a:r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760296" y="1142401"/>
              <a:ext cx="2904198" cy="2793679"/>
              <a:chOff x="372039" y="911339"/>
              <a:chExt cx="2904198" cy="2793679"/>
            </a:xfrm>
          </p:grpSpPr>
          <p:sp>
            <p:nvSpPr>
              <p:cNvPr id="49" name="Oval 48"/>
              <p:cNvSpPr/>
              <p:nvPr/>
            </p:nvSpPr>
            <p:spPr bwMode="auto">
              <a:xfrm>
                <a:off x="372039" y="911339"/>
                <a:ext cx="2863428" cy="27936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30000">
                    <a:schemeClr val="accent5">
                      <a:lumMod val="95000"/>
                      <a:lumOff val="5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130000" r="50000" b="-30000"/>
                </a:path>
                <a:tileRect/>
              </a:gradFill>
              <a:ln w="9525" cap="flat" cmpd="sng" algn="ctr">
                <a:solidFill>
                  <a:srgbClr val="FF33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609744" y="1049663"/>
                <a:ext cx="2666493" cy="2562234"/>
                <a:chOff x="383688" y="1156422"/>
                <a:chExt cx="2933141" cy="2818457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558" t="17289" r="26739" b="5294"/>
                <a:stretch/>
              </p:blipFill>
              <p:spPr>
                <a:xfrm rot="19806814" flipH="1">
                  <a:off x="2417553" y="2495602"/>
                  <a:ext cx="899276" cy="926417"/>
                </a:xfrm>
                <a:prstGeom prst="rect">
                  <a:avLst/>
                </a:prstGeom>
              </p:spPr>
            </p:pic>
            <p:grpSp>
              <p:nvGrpSpPr>
                <p:cNvPr id="64" name="Group 63"/>
                <p:cNvGrpSpPr/>
                <p:nvPr/>
              </p:nvGrpSpPr>
              <p:grpSpPr>
                <a:xfrm>
                  <a:off x="383688" y="2830965"/>
                  <a:ext cx="1462600" cy="1143914"/>
                  <a:chOff x="1171553" y="3233081"/>
                  <a:chExt cx="1462600" cy="1143914"/>
                </a:xfrm>
              </p:grpSpPr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039" t="11475" r="17531" b="6748"/>
                  <a:stretch/>
                </p:blipFill>
                <p:spPr>
                  <a:xfrm rot="369544">
                    <a:off x="1171553" y="3456470"/>
                    <a:ext cx="1438156" cy="920525"/>
                  </a:xfrm>
                  <a:prstGeom prst="rect">
                    <a:avLst/>
                  </a:prstGeom>
                </p:spPr>
              </p:pic>
              <p:cxnSp>
                <p:nvCxnSpPr>
                  <p:cNvPr id="73" name="Straight Arrow Connector 72"/>
                  <p:cNvCxnSpPr/>
                  <p:nvPr/>
                </p:nvCxnSpPr>
                <p:spPr bwMode="auto">
                  <a:xfrm>
                    <a:off x="1375386" y="3325648"/>
                    <a:ext cx="1258767" cy="422876"/>
                  </a:xfrm>
                  <a:prstGeom prst="straightConnector1">
                    <a:avLst/>
                  </a:prstGeom>
                  <a:ln>
                    <a:headEnd type="arrow" w="med" len="med"/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TextBox 73"/>
                  <p:cNvSpPr txBox="1"/>
                  <p:nvPr/>
                </p:nvSpPr>
                <p:spPr>
                  <a:xfrm rot="1004705">
                    <a:off x="1511845" y="3233081"/>
                    <a:ext cx="1018227" cy="3385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1,525 mm</a:t>
                    </a:r>
                  </a:p>
                </p:txBody>
              </p: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417882" y="1156422"/>
                  <a:ext cx="2646277" cy="2030412"/>
                  <a:chOff x="1301491" y="1217551"/>
                  <a:chExt cx="2910903" cy="2233451"/>
                </a:xfrm>
              </p:grpSpPr>
              <p:pic>
                <p:nvPicPr>
                  <p:cNvPr id="66" name="Picture 65"/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293" t="30530" r="11473" b="14951"/>
                  <a:stretch/>
                </p:blipFill>
                <p:spPr>
                  <a:xfrm>
                    <a:off x="1568895" y="2362320"/>
                    <a:ext cx="2373325" cy="1088682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8562" t="17017" r="11654" b="8838"/>
                  <a:stretch/>
                </p:blipFill>
                <p:spPr>
                  <a:xfrm rot="20647644" flipH="1">
                    <a:off x="2688037" y="1754348"/>
                    <a:ext cx="1524357" cy="881367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805" t="15603" r="10281" b="10282"/>
                  <a:stretch/>
                </p:blipFill>
                <p:spPr>
                  <a:xfrm rot="648563" flipH="1">
                    <a:off x="1407160" y="1837944"/>
                    <a:ext cx="1110741" cy="960729"/>
                  </a:xfrm>
                  <a:prstGeom prst="rect">
                    <a:avLst/>
                  </a:prstGeom>
                </p:spPr>
              </p:pic>
              <p:cxnSp>
                <p:nvCxnSpPr>
                  <p:cNvPr id="69" name="Straight Arrow Connector 68"/>
                  <p:cNvCxnSpPr/>
                  <p:nvPr/>
                </p:nvCxnSpPr>
                <p:spPr bwMode="auto">
                  <a:xfrm flipH="1">
                    <a:off x="1433100" y="1829287"/>
                    <a:ext cx="1114125" cy="102055"/>
                  </a:xfrm>
                  <a:prstGeom prst="straightConnector1">
                    <a:avLst/>
                  </a:prstGeom>
                  <a:ln>
                    <a:headEnd type="arrow" w="med" len="med"/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69"/>
                  <p:cNvSpPr txBox="1"/>
                  <p:nvPr/>
                </p:nvSpPr>
                <p:spPr>
                  <a:xfrm rot="21263870">
                    <a:off x="1301491" y="1590136"/>
                    <a:ext cx="1275978" cy="25436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1,255 mm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1655443" y="1217551"/>
                    <a:ext cx="2017991" cy="308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CARGO BED KIT</a:t>
                    </a:r>
                  </a:p>
                </p:txBody>
              </p:sp>
            </p:grpSp>
          </p:grp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16138CD-4DE0-44E4-BE76-405B32AB7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792" y="4713532"/>
              <a:ext cx="2609005" cy="1955437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BEAFA21-E5C9-4230-8E5B-CF9BF27F5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4" r="10052"/>
            <a:stretch/>
          </p:blipFill>
          <p:spPr>
            <a:xfrm>
              <a:off x="10168229" y="3633188"/>
              <a:ext cx="1914029" cy="209018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0" t="19854" r="8753" b="16643"/>
            <a:stretch/>
          </p:blipFill>
          <p:spPr>
            <a:xfrm>
              <a:off x="3098090" y="1173591"/>
              <a:ext cx="4705003" cy="3659447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2351584" y="3516914"/>
              <a:ext cx="1656184" cy="448041"/>
            </a:xfrm>
            <a:prstGeom prst="straightConnector1">
              <a:avLst/>
            </a:prstGeom>
            <a:ln w="6350">
              <a:gradFill>
                <a:gsLst>
                  <a:gs pos="35000">
                    <a:srgbClr val="0000FF"/>
                  </a:gs>
                  <a:gs pos="69000">
                    <a:srgbClr val="FFFF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9734557" y="5225123"/>
              <a:ext cx="2133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ENGINE CRADLE ASM</a:t>
              </a:r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2279576" y="2255691"/>
              <a:ext cx="1628281" cy="222495"/>
            </a:xfrm>
            <a:custGeom>
              <a:avLst/>
              <a:gdLst>
                <a:gd name="connsiteX0" fmla="*/ 0 w 1828800"/>
                <a:gd name="connsiteY0" fmla="*/ 0 h 469900"/>
                <a:gd name="connsiteX1" fmla="*/ 444500 w 1828800"/>
                <a:gd name="connsiteY1" fmla="*/ 469900 h 469900"/>
                <a:gd name="connsiteX2" fmla="*/ 1828800 w 1828800"/>
                <a:gd name="connsiteY2" fmla="*/ 381000 h 469900"/>
                <a:gd name="connsiteX0" fmla="*/ 0 w 1838960"/>
                <a:gd name="connsiteY0" fmla="*/ 0 h 469900"/>
                <a:gd name="connsiteX1" fmla="*/ 444500 w 1838960"/>
                <a:gd name="connsiteY1" fmla="*/ 469900 h 469900"/>
                <a:gd name="connsiteX2" fmla="*/ 1838960 w 1838960"/>
                <a:gd name="connsiteY2" fmla="*/ 426720 h 469900"/>
                <a:gd name="connsiteX0" fmla="*/ 0 w 1874520"/>
                <a:gd name="connsiteY0" fmla="*/ 0 h 469900"/>
                <a:gd name="connsiteX1" fmla="*/ 444500 w 1874520"/>
                <a:gd name="connsiteY1" fmla="*/ 469900 h 469900"/>
                <a:gd name="connsiteX2" fmla="*/ 1874520 w 1874520"/>
                <a:gd name="connsiteY2" fmla="*/ 238760 h 469900"/>
                <a:gd name="connsiteX0" fmla="*/ 0 w 1874520"/>
                <a:gd name="connsiteY0" fmla="*/ 0 h 414020"/>
                <a:gd name="connsiteX1" fmla="*/ 165100 w 1874520"/>
                <a:gd name="connsiteY1" fmla="*/ 414020 h 414020"/>
                <a:gd name="connsiteX2" fmla="*/ 1874520 w 1874520"/>
                <a:gd name="connsiteY2" fmla="*/ 238760 h 414020"/>
                <a:gd name="connsiteX0" fmla="*/ 0 w 1874520"/>
                <a:gd name="connsiteY0" fmla="*/ 0 h 414020"/>
                <a:gd name="connsiteX1" fmla="*/ 165100 w 1874520"/>
                <a:gd name="connsiteY1" fmla="*/ 414020 h 414020"/>
                <a:gd name="connsiteX2" fmla="*/ 1874520 w 1874520"/>
                <a:gd name="connsiteY2" fmla="*/ 238760 h 414020"/>
                <a:gd name="connsiteX0" fmla="*/ 0 w 1874520"/>
                <a:gd name="connsiteY0" fmla="*/ 0 h 414020"/>
                <a:gd name="connsiteX1" fmla="*/ 165100 w 1874520"/>
                <a:gd name="connsiteY1" fmla="*/ 414020 h 414020"/>
                <a:gd name="connsiteX2" fmla="*/ 1874520 w 1874520"/>
                <a:gd name="connsiteY2" fmla="*/ 238760 h 414020"/>
                <a:gd name="connsiteX0" fmla="*/ 0 w 1874520"/>
                <a:gd name="connsiteY0" fmla="*/ 0 h 414020"/>
                <a:gd name="connsiteX1" fmla="*/ 165100 w 1874520"/>
                <a:gd name="connsiteY1" fmla="*/ 414020 h 414020"/>
                <a:gd name="connsiteX2" fmla="*/ 1874520 w 1874520"/>
                <a:gd name="connsiteY2" fmla="*/ 238760 h 414020"/>
                <a:gd name="connsiteX0" fmla="*/ 0 w 2009274"/>
                <a:gd name="connsiteY0" fmla="*/ 98124 h 175260"/>
                <a:gd name="connsiteX1" fmla="*/ 299854 w 2009274"/>
                <a:gd name="connsiteY1" fmla="*/ 175260 h 175260"/>
                <a:gd name="connsiteX2" fmla="*/ 2009274 w 2009274"/>
                <a:gd name="connsiteY2" fmla="*/ 0 h 175260"/>
                <a:gd name="connsiteX0" fmla="*/ 0 w 2009274"/>
                <a:gd name="connsiteY0" fmla="*/ 98124 h 175260"/>
                <a:gd name="connsiteX1" fmla="*/ 299854 w 2009274"/>
                <a:gd name="connsiteY1" fmla="*/ 175260 h 175260"/>
                <a:gd name="connsiteX2" fmla="*/ 2009274 w 2009274"/>
                <a:gd name="connsiteY2" fmla="*/ 0 h 175260"/>
                <a:gd name="connsiteX0" fmla="*/ 0 w 2009274"/>
                <a:gd name="connsiteY0" fmla="*/ 98124 h 175260"/>
                <a:gd name="connsiteX1" fmla="*/ 299854 w 2009274"/>
                <a:gd name="connsiteY1" fmla="*/ 175260 h 175260"/>
                <a:gd name="connsiteX2" fmla="*/ 2009274 w 2009274"/>
                <a:gd name="connsiteY2" fmla="*/ 0 h 175260"/>
                <a:gd name="connsiteX0" fmla="*/ 0 w 2009274"/>
                <a:gd name="connsiteY0" fmla="*/ 98124 h 175260"/>
                <a:gd name="connsiteX1" fmla="*/ 299854 w 2009274"/>
                <a:gd name="connsiteY1" fmla="*/ 175260 h 175260"/>
                <a:gd name="connsiteX2" fmla="*/ 2009274 w 2009274"/>
                <a:gd name="connsiteY2" fmla="*/ 0 h 175260"/>
                <a:gd name="connsiteX0" fmla="*/ 0 w 2010862"/>
                <a:gd name="connsiteY0" fmla="*/ 96537 h 175260"/>
                <a:gd name="connsiteX1" fmla="*/ 301442 w 2010862"/>
                <a:gd name="connsiteY1" fmla="*/ 175260 h 175260"/>
                <a:gd name="connsiteX2" fmla="*/ 2010862 w 2010862"/>
                <a:gd name="connsiteY2" fmla="*/ 0 h 175260"/>
                <a:gd name="connsiteX0" fmla="*/ 0 w 2010862"/>
                <a:gd name="connsiteY0" fmla="*/ 96537 h 178435"/>
                <a:gd name="connsiteX1" fmla="*/ 301442 w 2010862"/>
                <a:gd name="connsiteY1" fmla="*/ 178435 h 178435"/>
                <a:gd name="connsiteX2" fmla="*/ 2010862 w 2010862"/>
                <a:gd name="connsiteY2" fmla="*/ 0 h 178435"/>
                <a:gd name="connsiteX0" fmla="*/ 0 w 2017212"/>
                <a:gd name="connsiteY0" fmla="*/ 161625 h 185713"/>
                <a:gd name="connsiteX1" fmla="*/ 307792 w 2017212"/>
                <a:gd name="connsiteY1" fmla="*/ 178435 h 185713"/>
                <a:gd name="connsiteX2" fmla="*/ 2017212 w 2017212"/>
                <a:gd name="connsiteY2" fmla="*/ 0 h 185713"/>
                <a:gd name="connsiteX0" fmla="*/ 0 w 2004512"/>
                <a:gd name="connsiteY0" fmla="*/ 106062 h 178435"/>
                <a:gd name="connsiteX1" fmla="*/ 295092 w 2004512"/>
                <a:gd name="connsiteY1" fmla="*/ 178435 h 178435"/>
                <a:gd name="connsiteX2" fmla="*/ 2004512 w 2004512"/>
                <a:gd name="connsiteY2" fmla="*/ 0 h 17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4512" h="178435">
                  <a:moveTo>
                    <a:pt x="0" y="106062"/>
                  </a:moveTo>
                  <a:cubicBezTo>
                    <a:pt x="301095" y="180569"/>
                    <a:pt x="-1058" y="107337"/>
                    <a:pt x="295092" y="178435"/>
                  </a:cubicBezTo>
                  <a:lnTo>
                    <a:pt x="2004512" y="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100000">
                    <a:srgbClr val="0000FF"/>
                  </a:gs>
                  <a:gs pos="78000">
                    <a:srgbClr val="0000FF"/>
                  </a:gs>
                  <a:gs pos="58000">
                    <a:srgbClr val="FFFF00"/>
                  </a:gs>
                  <a:gs pos="46000">
                    <a:srgbClr val="FFFF00"/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340555" y="3094566"/>
              <a:ext cx="3178691" cy="1618966"/>
            </a:xfrm>
            <a:custGeom>
              <a:avLst/>
              <a:gdLst>
                <a:gd name="connsiteX0" fmla="*/ 2098308 w 2098308"/>
                <a:gd name="connsiteY0" fmla="*/ 1790299 h 1790299"/>
                <a:gd name="connsiteX1" fmla="*/ 760396 w 2098308"/>
                <a:gd name="connsiteY1" fmla="*/ 86627 h 1790299"/>
                <a:gd name="connsiteX2" fmla="*/ 0 w 2098308"/>
                <a:gd name="connsiteY2" fmla="*/ 0 h 1790299"/>
                <a:gd name="connsiteX0" fmla="*/ 1947818 w 1947818"/>
                <a:gd name="connsiteY0" fmla="*/ 1764533 h 1764533"/>
                <a:gd name="connsiteX1" fmla="*/ 609906 w 1947818"/>
                <a:gd name="connsiteY1" fmla="*/ 60861 h 1764533"/>
                <a:gd name="connsiteX2" fmla="*/ 0 w 1947818"/>
                <a:gd name="connsiteY2" fmla="*/ 0 h 1764533"/>
                <a:gd name="connsiteX0" fmla="*/ 1991921 w 1991921"/>
                <a:gd name="connsiteY0" fmla="*/ 1780633 h 1780633"/>
                <a:gd name="connsiteX1" fmla="*/ 654009 w 1991921"/>
                <a:gd name="connsiteY1" fmla="*/ 76961 h 1780633"/>
                <a:gd name="connsiteX2" fmla="*/ 44103 w 1991921"/>
                <a:gd name="connsiteY2" fmla="*/ 16100 h 1780633"/>
                <a:gd name="connsiteX3" fmla="*/ 47900 w 1991921"/>
                <a:gd name="connsiteY3" fmla="*/ 0 h 1780633"/>
                <a:gd name="connsiteX0" fmla="*/ 2042616 w 2042616"/>
                <a:gd name="connsiteY0" fmla="*/ 1819282 h 1819282"/>
                <a:gd name="connsiteX1" fmla="*/ 704704 w 2042616"/>
                <a:gd name="connsiteY1" fmla="*/ 115610 h 1819282"/>
                <a:gd name="connsiteX2" fmla="*/ 94798 w 2042616"/>
                <a:gd name="connsiteY2" fmla="*/ 54749 h 1819282"/>
                <a:gd name="connsiteX3" fmla="*/ 316 w 2042616"/>
                <a:gd name="connsiteY3" fmla="*/ 0 h 1819282"/>
                <a:gd name="connsiteX0" fmla="*/ 2034306 w 2034306"/>
                <a:gd name="connsiteY0" fmla="*/ 1823577 h 1823577"/>
                <a:gd name="connsiteX1" fmla="*/ 696394 w 2034306"/>
                <a:gd name="connsiteY1" fmla="*/ 119905 h 1823577"/>
                <a:gd name="connsiteX2" fmla="*/ 86488 w 2034306"/>
                <a:gd name="connsiteY2" fmla="*/ 59044 h 1823577"/>
                <a:gd name="connsiteX3" fmla="*/ 1220 w 2034306"/>
                <a:gd name="connsiteY3" fmla="*/ 0 h 1823577"/>
                <a:gd name="connsiteX0" fmla="*/ 2033403 w 2033403"/>
                <a:gd name="connsiteY0" fmla="*/ 1823577 h 1823577"/>
                <a:gd name="connsiteX1" fmla="*/ 695491 w 2033403"/>
                <a:gd name="connsiteY1" fmla="*/ 119905 h 1823577"/>
                <a:gd name="connsiteX2" fmla="*/ 94799 w 2033403"/>
                <a:gd name="connsiteY2" fmla="*/ 80516 h 1823577"/>
                <a:gd name="connsiteX3" fmla="*/ 317 w 2033403"/>
                <a:gd name="connsiteY3" fmla="*/ 0 h 1823577"/>
                <a:gd name="connsiteX0" fmla="*/ 2051546 w 2051546"/>
                <a:gd name="connsiteY0" fmla="*/ 1836460 h 1836460"/>
                <a:gd name="connsiteX1" fmla="*/ 713634 w 2051546"/>
                <a:gd name="connsiteY1" fmla="*/ 132788 h 1836460"/>
                <a:gd name="connsiteX2" fmla="*/ 112942 w 2051546"/>
                <a:gd name="connsiteY2" fmla="*/ 93399 h 1836460"/>
                <a:gd name="connsiteX3" fmla="*/ 33 w 2051546"/>
                <a:gd name="connsiteY3" fmla="*/ 0 h 1836460"/>
                <a:gd name="connsiteX0" fmla="*/ 2306101 w 2306101"/>
                <a:gd name="connsiteY0" fmla="*/ 1642314 h 1642314"/>
                <a:gd name="connsiteX1" fmla="*/ 713634 w 2306101"/>
                <a:gd name="connsiteY1" fmla="*/ 132788 h 1642314"/>
                <a:gd name="connsiteX2" fmla="*/ 112942 w 2306101"/>
                <a:gd name="connsiteY2" fmla="*/ 93399 h 1642314"/>
                <a:gd name="connsiteX3" fmla="*/ 33 w 2306101"/>
                <a:gd name="connsiteY3" fmla="*/ 0 h 1642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6101" h="1642314">
                  <a:moveTo>
                    <a:pt x="2306101" y="1642314"/>
                  </a:moveTo>
                  <a:lnTo>
                    <a:pt x="713634" y="132788"/>
                  </a:lnTo>
                  <a:lnTo>
                    <a:pt x="112942" y="93399"/>
                  </a:lnTo>
                  <a:cubicBezTo>
                    <a:pt x="11924" y="80572"/>
                    <a:pt x="-758" y="3354"/>
                    <a:pt x="33" y="0"/>
                  </a:cubicBez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0000FF"/>
                  </a:gs>
                  <a:gs pos="100000">
                    <a:srgbClr val="0000FF"/>
                  </a:gs>
                  <a:gs pos="61000">
                    <a:srgbClr val="FFFF00"/>
                  </a:gs>
                  <a:gs pos="40000">
                    <a:srgbClr val="FFFF00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7640416" y="1841448"/>
              <a:ext cx="1311080" cy="971379"/>
            </a:xfrm>
            <a:custGeom>
              <a:avLst/>
              <a:gdLst>
                <a:gd name="connsiteX0" fmla="*/ 1058779 w 1058779"/>
                <a:gd name="connsiteY0" fmla="*/ 0 h 1001028"/>
                <a:gd name="connsiteX1" fmla="*/ 1058779 w 1058779"/>
                <a:gd name="connsiteY1" fmla="*/ 0 h 1001028"/>
                <a:gd name="connsiteX2" fmla="*/ 972151 w 1058779"/>
                <a:gd name="connsiteY2" fmla="*/ 48127 h 1001028"/>
                <a:gd name="connsiteX3" fmla="*/ 481263 w 1058779"/>
                <a:gd name="connsiteY3" fmla="*/ 914400 h 1001028"/>
                <a:gd name="connsiteX4" fmla="*/ 0 w 1058779"/>
                <a:gd name="connsiteY4" fmla="*/ 1001028 h 100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779" h="1001028">
                  <a:moveTo>
                    <a:pt x="1058779" y="0"/>
                  </a:moveTo>
                  <a:lnTo>
                    <a:pt x="1058779" y="0"/>
                  </a:lnTo>
                  <a:cubicBezTo>
                    <a:pt x="975059" y="31395"/>
                    <a:pt x="994037" y="4358"/>
                    <a:pt x="972151" y="48127"/>
                  </a:cubicBezTo>
                  <a:lnTo>
                    <a:pt x="481263" y="914400"/>
                  </a:lnTo>
                  <a:lnTo>
                    <a:pt x="0" y="1001028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0000FF"/>
                  </a:gs>
                  <a:gs pos="73656">
                    <a:srgbClr val="0000FF"/>
                  </a:gs>
                  <a:gs pos="39000">
                    <a:srgbClr val="FFFF00"/>
                  </a:gs>
                  <a:gs pos="56000">
                    <a:srgbClr val="FFFF00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1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936451">
              <a:off x="2083518" y="991925"/>
              <a:ext cx="1112075" cy="207986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Rectangle 102"/>
            <p:cNvSpPr/>
            <p:nvPr/>
          </p:nvSpPr>
          <p:spPr>
            <a:xfrm>
              <a:off x="4511824" y="6297130"/>
              <a:ext cx="1834538" cy="410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REAR FRAME </a:t>
              </a:r>
              <a:r>
                <a:rPr lang="en-US" sz="13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ASM</a:t>
              </a:r>
              <a:endPara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3210892" y="4286265"/>
              <a:ext cx="1428486" cy="1409646"/>
            </a:xfrm>
            <a:custGeom>
              <a:avLst/>
              <a:gdLst>
                <a:gd name="connsiteX0" fmla="*/ 0 w 1106905"/>
                <a:gd name="connsiteY0" fmla="*/ 904775 h 904775"/>
                <a:gd name="connsiteX1" fmla="*/ 1106905 w 1106905"/>
                <a:gd name="connsiteY1" fmla="*/ 327259 h 904775"/>
                <a:gd name="connsiteX2" fmla="*/ 1068404 w 1106905"/>
                <a:gd name="connsiteY2" fmla="*/ 0 h 9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6905" h="904775">
                  <a:moveTo>
                    <a:pt x="0" y="904775"/>
                  </a:moveTo>
                  <a:lnTo>
                    <a:pt x="1106905" y="327259"/>
                  </a:lnTo>
                  <a:lnTo>
                    <a:pt x="1068404" y="0"/>
                  </a:lnTo>
                </a:path>
              </a:pathLst>
            </a:custGeom>
            <a:noFill/>
            <a:ln w="63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5791340" y="3848667"/>
              <a:ext cx="963206" cy="1273908"/>
            </a:xfrm>
            <a:custGeom>
              <a:avLst/>
              <a:gdLst>
                <a:gd name="connsiteX0" fmla="*/ 0 w 492760"/>
                <a:gd name="connsiteY0" fmla="*/ 1016000 h 1016000"/>
                <a:gd name="connsiteX1" fmla="*/ 492760 w 492760"/>
                <a:gd name="connsiteY1" fmla="*/ 259080 h 1016000"/>
                <a:gd name="connsiteX2" fmla="*/ 340360 w 492760"/>
                <a:gd name="connsiteY2" fmla="*/ 0 h 1016000"/>
                <a:gd name="connsiteX0" fmla="*/ 0 w 340360"/>
                <a:gd name="connsiteY0" fmla="*/ 1016000 h 1016000"/>
                <a:gd name="connsiteX1" fmla="*/ 144115 w 340360"/>
                <a:gd name="connsiteY1" fmla="*/ 322867 h 1016000"/>
                <a:gd name="connsiteX2" fmla="*/ 340360 w 340360"/>
                <a:gd name="connsiteY2" fmla="*/ 0 h 1016000"/>
                <a:gd name="connsiteX0" fmla="*/ 0 w 340360"/>
                <a:gd name="connsiteY0" fmla="*/ 1016000 h 1016000"/>
                <a:gd name="connsiteX1" fmla="*/ 58483 w 340360"/>
                <a:gd name="connsiteY1" fmla="*/ 322867 h 1016000"/>
                <a:gd name="connsiteX2" fmla="*/ 340360 w 340360"/>
                <a:gd name="connsiteY2" fmla="*/ 0 h 1016000"/>
                <a:gd name="connsiteX0" fmla="*/ 0 w 360034"/>
                <a:gd name="connsiteY0" fmla="*/ 1043798 h 1043798"/>
                <a:gd name="connsiteX1" fmla="*/ 58483 w 360034"/>
                <a:gd name="connsiteY1" fmla="*/ 350665 h 1043798"/>
                <a:gd name="connsiteX2" fmla="*/ 340360 w 360034"/>
                <a:gd name="connsiteY2" fmla="*/ 27798 h 1043798"/>
                <a:gd name="connsiteX3" fmla="*/ 336018 w 360034"/>
                <a:gd name="connsiteY3" fmla="*/ 15413 h 1043798"/>
                <a:gd name="connsiteX0" fmla="*/ 0 w 471531"/>
                <a:gd name="connsiteY0" fmla="*/ 1025271 h 1025271"/>
                <a:gd name="connsiteX1" fmla="*/ 58483 w 471531"/>
                <a:gd name="connsiteY1" fmla="*/ 332138 h 1025271"/>
                <a:gd name="connsiteX2" fmla="*/ 340360 w 471531"/>
                <a:gd name="connsiteY2" fmla="*/ 9271 h 1025271"/>
                <a:gd name="connsiteX3" fmla="*/ 471524 w 471531"/>
                <a:gd name="connsiteY3" fmla="*/ 165892 h 1025271"/>
                <a:gd name="connsiteX0" fmla="*/ 0 w 357580"/>
                <a:gd name="connsiteY0" fmla="*/ 1197389 h 1197389"/>
                <a:gd name="connsiteX1" fmla="*/ 58483 w 357580"/>
                <a:gd name="connsiteY1" fmla="*/ 504256 h 1197389"/>
                <a:gd name="connsiteX2" fmla="*/ 340360 w 357580"/>
                <a:gd name="connsiteY2" fmla="*/ 181389 h 1197389"/>
                <a:gd name="connsiteX3" fmla="*/ 324234 w 357580"/>
                <a:gd name="connsiteY3" fmla="*/ 0 h 1197389"/>
                <a:gd name="connsiteX0" fmla="*/ 0 w 358320"/>
                <a:gd name="connsiteY0" fmla="*/ 1236413 h 1236413"/>
                <a:gd name="connsiteX1" fmla="*/ 58483 w 358320"/>
                <a:gd name="connsiteY1" fmla="*/ 543280 h 1236413"/>
                <a:gd name="connsiteX2" fmla="*/ 340360 w 358320"/>
                <a:gd name="connsiteY2" fmla="*/ 220413 h 1236413"/>
                <a:gd name="connsiteX3" fmla="*/ 328121 w 358320"/>
                <a:gd name="connsiteY3" fmla="*/ 0 h 1236413"/>
                <a:gd name="connsiteX0" fmla="*/ 0 w 352231"/>
                <a:gd name="connsiteY0" fmla="*/ 1236413 h 1236413"/>
                <a:gd name="connsiteX1" fmla="*/ 58483 w 352231"/>
                <a:gd name="connsiteY1" fmla="*/ 543280 h 1236413"/>
                <a:gd name="connsiteX2" fmla="*/ 332586 w 352231"/>
                <a:gd name="connsiteY2" fmla="*/ 227846 h 1236413"/>
                <a:gd name="connsiteX3" fmla="*/ 328121 w 352231"/>
                <a:gd name="connsiteY3" fmla="*/ 0 h 1236413"/>
                <a:gd name="connsiteX0" fmla="*/ 0 w 352231"/>
                <a:gd name="connsiteY0" fmla="*/ 1236413 h 1264245"/>
                <a:gd name="connsiteX1" fmla="*/ 10200 w 352231"/>
                <a:gd name="connsiteY1" fmla="*/ 1264245 h 1264245"/>
                <a:gd name="connsiteX2" fmla="*/ 58483 w 352231"/>
                <a:gd name="connsiteY2" fmla="*/ 543280 h 1264245"/>
                <a:gd name="connsiteX3" fmla="*/ 332586 w 352231"/>
                <a:gd name="connsiteY3" fmla="*/ 227846 h 1264245"/>
                <a:gd name="connsiteX4" fmla="*/ 328121 w 352231"/>
                <a:gd name="connsiteY4" fmla="*/ 0 h 1264245"/>
                <a:gd name="connsiteX0" fmla="*/ 0 w 352231"/>
                <a:gd name="connsiteY0" fmla="*/ 1236413 h 1473047"/>
                <a:gd name="connsiteX1" fmla="*/ 54190 w 352231"/>
                <a:gd name="connsiteY1" fmla="*/ 1473047 h 1473047"/>
                <a:gd name="connsiteX2" fmla="*/ 58483 w 352231"/>
                <a:gd name="connsiteY2" fmla="*/ 543280 h 1473047"/>
                <a:gd name="connsiteX3" fmla="*/ 332586 w 352231"/>
                <a:gd name="connsiteY3" fmla="*/ 227846 h 1473047"/>
                <a:gd name="connsiteX4" fmla="*/ 328121 w 352231"/>
                <a:gd name="connsiteY4" fmla="*/ 0 h 1473047"/>
                <a:gd name="connsiteX0" fmla="*/ 0 w 418216"/>
                <a:gd name="connsiteY0" fmla="*/ 1365673 h 1473047"/>
                <a:gd name="connsiteX1" fmla="*/ 120175 w 418216"/>
                <a:gd name="connsiteY1" fmla="*/ 1473047 h 1473047"/>
                <a:gd name="connsiteX2" fmla="*/ 124468 w 418216"/>
                <a:gd name="connsiteY2" fmla="*/ 543280 h 1473047"/>
                <a:gd name="connsiteX3" fmla="*/ 398571 w 418216"/>
                <a:gd name="connsiteY3" fmla="*/ 227846 h 1473047"/>
                <a:gd name="connsiteX4" fmla="*/ 394106 w 418216"/>
                <a:gd name="connsiteY4" fmla="*/ 0 h 1473047"/>
                <a:gd name="connsiteX0" fmla="*/ 0 w 418216"/>
                <a:gd name="connsiteY0" fmla="*/ 1365673 h 1365673"/>
                <a:gd name="connsiteX1" fmla="*/ 84983 w 418216"/>
                <a:gd name="connsiteY1" fmla="*/ 1244358 h 1365673"/>
                <a:gd name="connsiteX2" fmla="*/ 124468 w 418216"/>
                <a:gd name="connsiteY2" fmla="*/ 543280 h 1365673"/>
                <a:gd name="connsiteX3" fmla="*/ 398571 w 418216"/>
                <a:gd name="connsiteY3" fmla="*/ 227846 h 1365673"/>
                <a:gd name="connsiteX4" fmla="*/ 394106 w 418216"/>
                <a:gd name="connsiteY4" fmla="*/ 0 h 1365673"/>
                <a:gd name="connsiteX0" fmla="*/ 0 w 440211"/>
                <a:gd name="connsiteY0" fmla="*/ 1315958 h 1315958"/>
                <a:gd name="connsiteX1" fmla="*/ 106978 w 440211"/>
                <a:gd name="connsiteY1" fmla="*/ 1244358 h 1315958"/>
                <a:gd name="connsiteX2" fmla="*/ 146463 w 440211"/>
                <a:gd name="connsiteY2" fmla="*/ 543280 h 1315958"/>
                <a:gd name="connsiteX3" fmla="*/ 420566 w 440211"/>
                <a:gd name="connsiteY3" fmla="*/ 227846 h 1315958"/>
                <a:gd name="connsiteX4" fmla="*/ 416101 w 440211"/>
                <a:gd name="connsiteY4" fmla="*/ 0 h 1315958"/>
                <a:gd name="connsiteX0" fmla="*/ 0 w 440211"/>
                <a:gd name="connsiteY0" fmla="*/ 1315958 h 1315958"/>
                <a:gd name="connsiteX1" fmla="*/ 106978 w 440211"/>
                <a:gd name="connsiteY1" fmla="*/ 1244358 h 1315958"/>
                <a:gd name="connsiteX2" fmla="*/ 168458 w 440211"/>
                <a:gd name="connsiteY2" fmla="*/ 563165 h 1315958"/>
                <a:gd name="connsiteX3" fmla="*/ 420566 w 440211"/>
                <a:gd name="connsiteY3" fmla="*/ 227846 h 1315958"/>
                <a:gd name="connsiteX4" fmla="*/ 416101 w 440211"/>
                <a:gd name="connsiteY4" fmla="*/ 0 h 131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211" h="1315958">
                  <a:moveTo>
                    <a:pt x="0" y="1315958"/>
                  </a:moveTo>
                  <a:lnTo>
                    <a:pt x="106978" y="1244358"/>
                  </a:lnTo>
                  <a:lnTo>
                    <a:pt x="168458" y="563165"/>
                  </a:lnTo>
                  <a:lnTo>
                    <a:pt x="420566" y="227846"/>
                  </a:lnTo>
                  <a:cubicBezTo>
                    <a:pt x="466822" y="171971"/>
                    <a:pt x="417006" y="2580"/>
                    <a:pt x="416101" y="0"/>
                  </a:cubicBezTo>
                </a:path>
              </a:pathLst>
            </a:custGeom>
            <a:noFill/>
            <a:ln w="63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6227546" y="3185866"/>
              <a:ext cx="1053742" cy="1732715"/>
            </a:xfrm>
            <a:custGeom>
              <a:avLst/>
              <a:gdLst>
                <a:gd name="connsiteX0" fmla="*/ 0 w 1848050"/>
                <a:gd name="connsiteY0" fmla="*/ 308008 h 2358189"/>
                <a:gd name="connsiteX1" fmla="*/ 914400 w 1848050"/>
                <a:gd name="connsiteY1" fmla="*/ 798897 h 2358189"/>
                <a:gd name="connsiteX2" fmla="*/ 1848050 w 1848050"/>
                <a:gd name="connsiteY2" fmla="*/ 2358189 h 2358189"/>
                <a:gd name="connsiteX3" fmla="*/ 895149 w 1848050"/>
                <a:gd name="connsiteY3" fmla="*/ 779646 h 2358189"/>
                <a:gd name="connsiteX4" fmla="*/ 606391 w 1848050"/>
                <a:gd name="connsiteY4" fmla="*/ 0 h 2358189"/>
                <a:gd name="connsiteX0" fmla="*/ 0 w 1896176"/>
                <a:gd name="connsiteY0" fmla="*/ 375385 h 2358189"/>
                <a:gd name="connsiteX1" fmla="*/ 962526 w 1896176"/>
                <a:gd name="connsiteY1" fmla="*/ 798897 h 2358189"/>
                <a:gd name="connsiteX2" fmla="*/ 1896176 w 1896176"/>
                <a:gd name="connsiteY2" fmla="*/ 2358189 h 2358189"/>
                <a:gd name="connsiteX3" fmla="*/ 943275 w 1896176"/>
                <a:gd name="connsiteY3" fmla="*/ 779646 h 2358189"/>
                <a:gd name="connsiteX4" fmla="*/ 654517 w 1896176"/>
                <a:gd name="connsiteY4" fmla="*/ 0 h 2358189"/>
                <a:gd name="connsiteX0" fmla="*/ 0 w 1896176"/>
                <a:gd name="connsiteY0" fmla="*/ 375385 h 2358189"/>
                <a:gd name="connsiteX1" fmla="*/ 938713 w 1896176"/>
                <a:gd name="connsiteY1" fmla="*/ 776672 h 2358189"/>
                <a:gd name="connsiteX2" fmla="*/ 1896176 w 1896176"/>
                <a:gd name="connsiteY2" fmla="*/ 2358189 h 2358189"/>
                <a:gd name="connsiteX3" fmla="*/ 943275 w 1896176"/>
                <a:gd name="connsiteY3" fmla="*/ 779646 h 2358189"/>
                <a:gd name="connsiteX4" fmla="*/ 654517 w 1896176"/>
                <a:gd name="connsiteY4" fmla="*/ 0 h 2358189"/>
                <a:gd name="connsiteX0" fmla="*/ 0 w 1104542"/>
                <a:gd name="connsiteY0" fmla="*/ 375385 h 2362423"/>
                <a:gd name="connsiteX1" fmla="*/ 938713 w 1104542"/>
                <a:gd name="connsiteY1" fmla="*/ 776672 h 2362423"/>
                <a:gd name="connsiteX2" fmla="*/ 1104542 w 1104542"/>
                <a:gd name="connsiteY2" fmla="*/ 2362423 h 2362423"/>
                <a:gd name="connsiteX3" fmla="*/ 943275 w 1104542"/>
                <a:gd name="connsiteY3" fmla="*/ 779646 h 2362423"/>
                <a:gd name="connsiteX4" fmla="*/ 654517 w 1104542"/>
                <a:gd name="connsiteY4" fmla="*/ 0 h 2362423"/>
                <a:gd name="connsiteX0" fmla="*/ 0 w 1104542"/>
                <a:gd name="connsiteY0" fmla="*/ 282252 h 2269290"/>
                <a:gd name="connsiteX1" fmla="*/ 938713 w 1104542"/>
                <a:gd name="connsiteY1" fmla="*/ 683539 h 2269290"/>
                <a:gd name="connsiteX2" fmla="*/ 1104542 w 1104542"/>
                <a:gd name="connsiteY2" fmla="*/ 2269290 h 2269290"/>
                <a:gd name="connsiteX3" fmla="*/ 943275 w 1104542"/>
                <a:gd name="connsiteY3" fmla="*/ 686513 h 2269290"/>
                <a:gd name="connsiteX4" fmla="*/ 578317 w 1104542"/>
                <a:gd name="connsiteY4" fmla="*/ 0 h 2269290"/>
                <a:gd name="connsiteX0" fmla="*/ 0 w 1053742"/>
                <a:gd name="connsiteY0" fmla="*/ 282252 h 1732715"/>
                <a:gd name="connsiteX1" fmla="*/ 938713 w 1053742"/>
                <a:gd name="connsiteY1" fmla="*/ 683539 h 1732715"/>
                <a:gd name="connsiteX2" fmla="*/ 1053742 w 1053742"/>
                <a:gd name="connsiteY2" fmla="*/ 1732715 h 1732715"/>
                <a:gd name="connsiteX3" fmla="*/ 943275 w 1053742"/>
                <a:gd name="connsiteY3" fmla="*/ 686513 h 1732715"/>
                <a:gd name="connsiteX4" fmla="*/ 578317 w 1053742"/>
                <a:gd name="connsiteY4" fmla="*/ 0 h 173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742" h="1732715">
                  <a:moveTo>
                    <a:pt x="0" y="282252"/>
                  </a:moveTo>
                  <a:lnTo>
                    <a:pt x="938713" y="683539"/>
                  </a:lnTo>
                  <a:lnTo>
                    <a:pt x="1053742" y="1732715"/>
                  </a:lnTo>
                  <a:lnTo>
                    <a:pt x="943275" y="686513"/>
                  </a:lnTo>
                  <a:lnTo>
                    <a:pt x="578317" y="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00"/>
                  </a:gs>
                  <a:gs pos="27940">
                    <a:srgbClr val="FFFF00"/>
                  </a:gs>
                  <a:gs pos="44000">
                    <a:srgbClr val="0000FF"/>
                  </a:gs>
                  <a:gs pos="69000">
                    <a:srgbClr val="FFFF00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4648999" y="1184814"/>
              <a:ext cx="2224932" cy="320425"/>
            </a:xfrm>
            <a:custGeom>
              <a:avLst/>
              <a:gdLst>
                <a:gd name="connsiteX0" fmla="*/ 0 w 2079057"/>
                <a:gd name="connsiteY0" fmla="*/ 259882 h 279132"/>
                <a:gd name="connsiteX1" fmla="*/ 1578543 w 2079057"/>
                <a:gd name="connsiteY1" fmla="*/ 0 h 279132"/>
                <a:gd name="connsiteX2" fmla="*/ 2079057 w 2079057"/>
                <a:gd name="connsiteY2" fmla="*/ 279132 h 279132"/>
                <a:gd name="connsiteX0" fmla="*/ 802 w 2079859"/>
                <a:gd name="connsiteY0" fmla="*/ 259882 h 279132"/>
                <a:gd name="connsiteX1" fmla="*/ 0 w 2079859"/>
                <a:gd name="connsiteY1" fmla="*/ 251493 h 279132"/>
                <a:gd name="connsiteX2" fmla="*/ 1579345 w 2079859"/>
                <a:gd name="connsiteY2" fmla="*/ 0 h 279132"/>
                <a:gd name="connsiteX3" fmla="*/ 2079859 w 2079859"/>
                <a:gd name="connsiteY3" fmla="*/ 279132 h 279132"/>
                <a:gd name="connsiteX0" fmla="*/ 188127 w 2267184"/>
                <a:gd name="connsiteY0" fmla="*/ 259882 h 279132"/>
                <a:gd name="connsiteX1" fmla="*/ 0 w 2267184"/>
                <a:gd name="connsiteY1" fmla="*/ 130843 h 279132"/>
                <a:gd name="connsiteX2" fmla="*/ 1766670 w 2267184"/>
                <a:gd name="connsiteY2" fmla="*/ 0 h 279132"/>
                <a:gd name="connsiteX3" fmla="*/ 2267184 w 2267184"/>
                <a:gd name="connsiteY3" fmla="*/ 279132 h 279132"/>
                <a:gd name="connsiteX0" fmla="*/ 802 w 2079859"/>
                <a:gd name="connsiteY0" fmla="*/ 259882 h 279132"/>
                <a:gd name="connsiteX1" fmla="*/ 0 w 2079859"/>
                <a:gd name="connsiteY1" fmla="*/ 121318 h 279132"/>
                <a:gd name="connsiteX2" fmla="*/ 1579345 w 2079859"/>
                <a:gd name="connsiteY2" fmla="*/ 0 h 279132"/>
                <a:gd name="connsiteX3" fmla="*/ 2079859 w 2079859"/>
                <a:gd name="connsiteY3" fmla="*/ 279132 h 279132"/>
                <a:gd name="connsiteX0" fmla="*/ 802 w 2115970"/>
                <a:gd name="connsiteY0" fmla="*/ 259882 h 298318"/>
                <a:gd name="connsiteX1" fmla="*/ 0 w 2115970"/>
                <a:gd name="connsiteY1" fmla="*/ 121318 h 298318"/>
                <a:gd name="connsiteX2" fmla="*/ 1579345 w 2115970"/>
                <a:gd name="connsiteY2" fmla="*/ 0 h 298318"/>
                <a:gd name="connsiteX3" fmla="*/ 2079859 w 2115970"/>
                <a:gd name="connsiteY3" fmla="*/ 279132 h 298318"/>
                <a:gd name="connsiteX4" fmla="*/ 2076450 w 2115970"/>
                <a:gd name="connsiteY4" fmla="*/ 273718 h 298318"/>
                <a:gd name="connsiteX0" fmla="*/ 802 w 2257428"/>
                <a:gd name="connsiteY0" fmla="*/ 259882 h 292974"/>
                <a:gd name="connsiteX1" fmla="*/ 0 w 2257428"/>
                <a:gd name="connsiteY1" fmla="*/ 121318 h 292974"/>
                <a:gd name="connsiteX2" fmla="*/ 1579345 w 2257428"/>
                <a:gd name="connsiteY2" fmla="*/ 0 h 292974"/>
                <a:gd name="connsiteX3" fmla="*/ 2079859 w 2257428"/>
                <a:gd name="connsiteY3" fmla="*/ 279132 h 292974"/>
                <a:gd name="connsiteX4" fmla="*/ 2257425 w 2257428"/>
                <a:gd name="connsiteY4" fmla="*/ 241968 h 292974"/>
                <a:gd name="connsiteX0" fmla="*/ 802 w 2257431"/>
                <a:gd name="connsiteY0" fmla="*/ 259882 h 259882"/>
                <a:gd name="connsiteX1" fmla="*/ 0 w 2257431"/>
                <a:gd name="connsiteY1" fmla="*/ 121318 h 259882"/>
                <a:gd name="connsiteX2" fmla="*/ 1579345 w 2257431"/>
                <a:gd name="connsiteY2" fmla="*/ 0 h 259882"/>
                <a:gd name="connsiteX3" fmla="*/ 2121134 w 2257431"/>
                <a:gd name="connsiteY3" fmla="*/ 202932 h 259882"/>
                <a:gd name="connsiteX4" fmla="*/ 2257425 w 2257431"/>
                <a:gd name="connsiteY4" fmla="*/ 241968 h 259882"/>
                <a:gd name="connsiteX0" fmla="*/ 802 w 2186733"/>
                <a:gd name="connsiteY0" fmla="*/ 259882 h 295962"/>
                <a:gd name="connsiteX1" fmla="*/ 0 w 2186733"/>
                <a:gd name="connsiteY1" fmla="*/ 121318 h 295962"/>
                <a:gd name="connsiteX2" fmla="*/ 1579345 w 2186733"/>
                <a:gd name="connsiteY2" fmla="*/ 0 h 295962"/>
                <a:gd name="connsiteX3" fmla="*/ 2121134 w 2186733"/>
                <a:gd name="connsiteY3" fmla="*/ 202932 h 295962"/>
                <a:gd name="connsiteX4" fmla="*/ 2184400 w 2186733"/>
                <a:gd name="connsiteY4" fmla="*/ 295943 h 295962"/>
                <a:gd name="connsiteX0" fmla="*/ 802 w 2184426"/>
                <a:gd name="connsiteY0" fmla="*/ 259882 h 295956"/>
                <a:gd name="connsiteX1" fmla="*/ 0 w 2184426"/>
                <a:gd name="connsiteY1" fmla="*/ 121318 h 295956"/>
                <a:gd name="connsiteX2" fmla="*/ 1579345 w 2184426"/>
                <a:gd name="connsiteY2" fmla="*/ 0 h 295956"/>
                <a:gd name="connsiteX3" fmla="*/ 2089384 w 2184426"/>
                <a:gd name="connsiteY3" fmla="*/ 183882 h 295956"/>
                <a:gd name="connsiteX4" fmla="*/ 2184400 w 2184426"/>
                <a:gd name="connsiteY4" fmla="*/ 295943 h 295956"/>
                <a:gd name="connsiteX0" fmla="*/ 802 w 2219223"/>
                <a:gd name="connsiteY0" fmla="*/ 259882 h 295954"/>
                <a:gd name="connsiteX1" fmla="*/ 0 w 2219223"/>
                <a:gd name="connsiteY1" fmla="*/ 121318 h 295954"/>
                <a:gd name="connsiteX2" fmla="*/ 1579345 w 2219223"/>
                <a:gd name="connsiteY2" fmla="*/ 0 h 295954"/>
                <a:gd name="connsiteX3" fmla="*/ 2181459 w 2219223"/>
                <a:gd name="connsiteY3" fmla="*/ 171182 h 295954"/>
                <a:gd name="connsiteX4" fmla="*/ 2184400 w 2219223"/>
                <a:gd name="connsiteY4" fmla="*/ 295943 h 295954"/>
                <a:gd name="connsiteX0" fmla="*/ 802 w 2189661"/>
                <a:gd name="connsiteY0" fmla="*/ 259882 h 295954"/>
                <a:gd name="connsiteX1" fmla="*/ 0 w 2189661"/>
                <a:gd name="connsiteY1" fmla="*/ 121318 h 295954"/>
                <a:gd name="connsiteX2" fmla="*/ 1579345 w 2189661"/>
                <a:gd name="connsiteY2" fmla="*/ 0 h 295954"/>
                <a:gd name="connsiteX3" fmla="*/ 2130659 w 2189661"/>
                <a:gd name="connsiteY3" fmla="*/ 168007 h 295954"/>
                <a:gd name="connsiteX4" fmla="*/ 2184400 w 2189661"/>
                <a:gd name="connsiteY4" fmla="*/ 295943 h 295954"/>
                <a:gd name="connsiteX0" fmla="*/ 802 w 2216217"/>
                <a:gd name="connsiteY0" fmla="*/ 259882 h 308652"/>
                <a:gd name="connsiteX1" fmla="*/ 0 w 2216217"/>
                <a:gd name="connsiteY1" fmla="*/ 121318 h 308652"/>
                <a:gd name="connsiteX2" fmla="*/ 1579345 w 2216217"/>
                <a:gd name="connsiteY2" fmla="*/ 0 h 308652"/>
                <a:gd name="connsiteX3" fmla="*/ 2130659 w 2216217"/>
                <a:gd name="connsiteY3" fmla="*/ 168007 h 308652"/>
                <a:gd name="connsiteX4" fmla="*/ 2216150 w 2216217"/>
                <a:gd name="connsiteY4" fmla="*/ 308643 h 308652"/>
                <a:gd name="connsiteX0" fmla="*/ 802 w 2216172"/>
                <a:gd name="connsiteY0" fmla="*/ 259882 h 308656"/>
                <a:gd name="connsiteX1" fmla="*/ 0 w 2216172"/>
                <a:gd name="connsiteY1" fmla="*/ 121318 h 308656"/>
                <a:gd name="connsiteX2" fmla="*/ 1579345 w 2216172"/>
                <a:gd name="connsiteY2" fmla="*/ 0 h 308656"/>
                <a:gd name="connsiteX3" fmla="*/ 2130659 w 2216172"/>
                <a:gd name="connsiteY3" fmla="*/ 168007 h 308656"/>
                <a:gd name="connsiteX4" fmla="*/ 2216150 w 2216172"/>
                <a:gd name="connsiteY4" fmla="*/ 308643 h 308656"/>
                <a:gd name="connsiteX0" fmla="*/ 802 w 2359027"/>
                <a:gd name="connsiteY0" fmla="*/ 259882 h 259882"/>
                <a:gd name="connsiteX1" fmla="*/ 0 w 2359027"/>
                <a:gd name="connsiteY1" fmla="*/ 121318 h 259882"/>
                <a:gd name="connsiteX2" fmla="*/ 1579345 w 2359027"/>
                <a:gd name="connsiteY2" fmla="*/ 0 h 259882"/>
                <a:gd name="connsiteX3" fmla="*/ 2130659 w 2359027"/>
                <a:gd name="connsiteY3" fmla="*/ 168007 h 259882"/>
                <a:gd name="connsiteX4" fmla="*/ 2359025 w 2359027"/>
                <a:gd name="connsiteY4" fmla="*/ 238793 h 259882"/>
                <a:gd name="connsiteX0" fmla="*/ 802 w 2225689"/>
                <a:gd name="connsiteY0" fmla="*/ 259882 h 318179"/>
                <a:gd name="connsiteX1" fmla="*/ 0 w 2225689"/>
                <a:gd name="connsiteY1" fmla="*/ 121318 h 318179"/>
                <a:gd name="connsiteX2" fmla="*/ 1579345 w 2225689"/>
                <a:gd name="connsiteY2" fmla="*/ 0 h 318179"/>
                <a:gd name="connsiteX3" fmla="*/ 2130659 w 2225689"/>
                <a:gd name="connsiteY3" fmla="*/ 168007 h 318179"/>
                <a:gd name="connsiteX4" fmla="*/ 2225675 w 2225689"/>
                <a:gd name="connsiteY4" fmla="*/ 318168 h 318179"/>
                <a:gd name="connsiteX0" fmla="*/ 802 w 2248173"/>
                <a:gd name="connsiteY0" fmla="*/ 259882 h 318178"/>
                <a:gd name="connsiteX1" fmla="*/ 0 w 2248173"/>
                <a:gd name="connsiteY1" fmla="*/ 121318 h 318178"/>
                <a:gd name="connsiteX2" fmla="*/ 1579345 w 2248173"/>
                <a:gd name="connsiteY2" fmla="*/ 0 h 318178"/>
                <a:gd name="connsiteX3" fmla="*/ 2213209 w 2248173"/>
                <a:gd name="connsiteY3" fmla="*/ 155307 h 318178"/>
                <a:gd name="connsiteX4" fmla="*/ 2225675 w 2248173"/>
                <a:gd name="connsiteY4" fmla="*/ 318168 h 318178"/>
                <a:gd name="connsiteX0" fmla="*/ 802 w 2225728"/>
                <a:gd name="connsiteY0" fmla="*/ 259882 h 318184"/>
                <a:gd name="connsiteX1" fmla="*/ 0 w 2225728"/>
                <a:gd name="connsiteY1" fmla="*/ 121318 h 318184"/>
                <a:gd name="connsiteX2" fmla="*/ 1579345 w 2225728"/>
                <a:gd name="connsiteY2" fmla="*/ 0 h 318184"/>
                <a:gd name="connsiteX3" fmla="*/ 2213209 w 2225728"/>
                <a:gd name="connsiteY3" fmla="*/ 155307 h 318184"/>
                <a:gd name="connsiteX4" fmla="*/ 2225675 w 2225728"/>
                <a:gd name="connsiteY4" fmla="*/ 318168 h 318184"/>
                <a:gd name="connsiteX0" fmla="*/ 802 w 2225902"/>
                <a:gd name="connsiteY0" fmla="*/ 259882 h 318320"/>
                <a:gd name="connsiteX1" fmla="*/ 0 w 2225902"/>
                <a:gd name="connsiteY1" fmla="*/ 121318 h 318320"/>
                <a:gd name="connsiteX2" fmla="*/ 1579345 w 2225902"/>
                <a:gd name="connsiteY2" fmla="*/ 0 h 318320"/>
                <a:gd name="connsiteX3" fmla="*/ 2213209 w 2225902"/>
                <a:gd name="connsiteY3" fmla="*/ 155307 h 318320"/>
                <a:gd name="connsiteX4" fmla="*/ 2225675 w 2225902"/>
                <a:gd name="connsiteY4" fmla="*/ 318168 h 318320"/>
                <a:gd name="connsiteX0" fmla="*/ 802 w 2225764"/>
                <a:gd name="connsiteY0" fmla="*/ 259882 h 323392"/>
                <a:gd name="connsiteX1" fmla="*/ 0 w 2225764"/>
                <a:gd name="connsiteY1" fmla="*/ 121318 h 323392"/>
                <a:gd name="connsiteX2" fmla="*/ 1579345 w 2225764"/>
                <a:gd name="connsiteY2" fmla="*/ 0 h 323392"/>
                <a:gd name="connsiteX3" fmla="*/ 2210034 w 2225764"/>
                <a:gd name="connsiteY3" fmla="*/ 196582 h 323392"/>
                <a:gd name="connsiteX4" fmla="*/ 2225675 w 2225764"/>
                <a:gd name="connsiteY4" fmla="*/ 318168 h 323392"/>
                <a:gd name="connsiteX0" fmla="*/ 802 w 2225764"/>
                <a:gd name="connsiteY0" fmla="*/ 261998 h 325508"/>
                <a:gd name="connsiteX1" fmla="*/ 0 w 2225764"/>
                <a:gd name="connsiteY1" fmla="*/ 123434 h 325508"/>
                <a:gd name="connsiteX2" fmla="*/ 1268195 w 2225764"/>
                <a:gd name="connsiteY2" fmla="*/ 0 h 325508"/>
                <a:gd name="connsiteX3" fmla="*/ 2210034 w 2225764"/>
                <a:gd name="connsiteY3" fmla="*/ 198698 h 325508"/>
                <a:gd name="connsiteX4" fmla="*/ 2225675 w 2225764"/>
                <a:gd name="connsiteY4" fmla="*/ 320284 h 325508"/>
                <a:gd name="connsiteX0" fmla="*/ 5 w 2224967"/>
                <a:gd name="connsiteY0" fmla="*/ 261998 h 325508"/>
                <a:gd name="connsiteX1" fmla="*/ 11903 w 2224967"/>
                <a:gd name="connsiteY1" fmla="*/ 89567 h 325508"/>
                <a:gd name="connsiteX2" fmla="*/ 1267398 w 2224967"/>
                <a:gd name="connsiteY2" fmla="*/ 0 h 325508"/>
                <a:gd name="connsiteX3" fmla="*/ 2209237 w 2224967"/>
                <a:gd name="connsiteY3" fmla="*/ 198698 h 325508"/>
                <a:gd name="connsiteX4" fmla="*/ 2224878 w 2224967"/>
                <a:gd name="connsiteY4" fmla="*/ 320284 h 325508"/>
                <a:gd name="connsiteX0" fmla="*/ 5 w 2224893"/>
                <a:gd name="connsiteY0" fmla="*/ 261998 h 322382"/>
                <a:gd name="connsiteX1" fmla="*/ 11903 w 2224893"/>
                <a:gd name="connsiteY1" fmla="*/ 89567 h 322382"/>
                <a:gd name="connsiteX2" fmla="*/ 1267398 w 2224893"/>
                <a:gd name="connsiteY2" fmla="*/ 0 h 322382"/>
                <a:gd name="connsiteX3" fmla="*/ 2188070 w 2224893"/>
                <a:gd name="connsiteY3" fmla="*/ 183882 h 322382"/>
                <a:gd name="connsiteX4" fmla="*/ 2224878 w 2224893"/>
                <a:gd name="connsiteY4" fmla="*/ 320284 h 322382"/>
                <a:gd name="connsiteX0" fmla="*/ 5 w 2224999"/>
                <a:gd name="connsiteY0" fmla="*/ 261998 h 320575"/>
                <a:gd name="connsiteX1" fmla="*/ 11903 w 2224999"/>
                <a:gd name="connsiteY1" fmla="*/ 89567 h 320575"/>
                <a:gd name="connsiteX2" fmla="*/ 1267398 w 2224999"/>
                <a:gd name="connsiteY2" fmla="*/ 0 h 320575"/>
                <a:gd name="connsiteX3" fmla="*/ 2188070 w 2224999"/>
                <a:gd name="connsiteY3" fmla="*/ 183882 h 320575"/>
                <a:gd name="connsiteX4" fmla="*/ 2224878 w 2224999"/>
                <a:gd name="connsiteY4" fmla="*/ 320284 h 320575"/>
                <a:gd name="connsiteX0" fmla="*/ 5 w 2224893"/>
                <a:gd name="connsiteY0" fmla="*/ 261998 h 320347"/>
                <a:gd name="connsiteX1" fmla="*/ 11903 w 2224893"/>
                <a:gd name="connsiteY1" fmla="*/ 89567 h 320347"/>
                <a:gd name="connsiteX2" fmla="*/ 1267398 w 2224893"/>
                <a:gd name="connsiteY2" fmla="*/ 0 h 320347"/>
                <a:gd name="connsiteX3" fmla="*/ 2164787 w 2224893"/>
                <a:gd name="connsiteY3" fmla="*/ 166949 h 320347"/>
                <a:gd name="connsiteX4" fmla="*/ 2224878 w 2224893"/>
                <a:gd name="connsiteY4" fmla="*/ 320284 h 320347"/>
                <a:gd name="connsiteX0" fmla="*/ 5 w 2224932"/>
                <a:gd name="connsiteY0" fmla="*/ 261998 h 320425"/>
                <a:gd name="connsiteX1" fmla="*/ 11903 w 2224932"/>
                <a:gd name="connsiteY1" fmla="*/ 89567 h 320425"/>
                <a:gd name="connsiteX2" fmla="*/ 1267398 w 2224932"/>
                <a:gd name="connsiteY2" fmla="*/ 0 h 320425"/>
                <a:gd name="connsiteX3" fmla="*/ 2164787 w 2224932"/>
                <a:gd name="connsiteY3" fmla="*/ 166949 h 320425"/>
                <a:gd name="connsiteX4" fmla="*/ 2224878 w 2224932"/>
                <a:gd name="connsiteY4" fmla="*/ 320284 h 32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932" h="320425">
                  <a:moveTo>
                    <a:pt x="5" y="261998"/>
                  </a:moveTo>
                  <a:cubicBezTo>
                    <a:pt x="-262" y="259202"/>
                    <a:pt x="12170" y="92363"/>
                    <a:pt x="11903" y="89567"/>
                  </a:cubicBezTo>
                  <a:lnTo>
                    <a:pt x="1267398" y="0"/>
                  </a:lnTo>
                  <a:lnTo>
                    <a:pt x="2164787" y="166949"/>
                  </a:lnTo>
                  <a:cubicBezTo>
                    <a:pt x="2220122" y="319460"/>
                    <a:pt x="2225588" y="321412"/>
                    <a:pt x="2224878" y="320284"/>
                  </a:cubicBezTo>
                </a:path>
              </a:pathLst>
            </a:cu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227546" y="5839346"/>
              <a:ext cx="1834538" cy="410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HALF </a:t>
              </a:r>
              <a:r>
                <a:rPr lang="en-US" sz="13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DOOR</a:t>
              </a:r>
              <a:endPara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8813" y="4853001"/>
              <a:ext cx="2025498" cy="93807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915" y="5359635"/>
              <a:ext cx="2386995" cy="1165121"/>
            </a:xfrm>
            <a:prstGeom prst="rect">
              <a:avLst/>
            </a:prstGeom>
          </p:spPr>
        </p:pic>
        <p:sp>
          <p:nvSpPr>
            <p:cNvPr id="116" name="Freeform 115"/>
            <p:cNvSpPr/>
            <p:nvPr/>
          </p:nvSpPr>
          <p:spPr bwMode="auto">
            <a:xfrm>
              <a:off x="6667499" y="2693159"/>
              <a:ext cx="2371244" cy="2838724"/>
            </a:xfrm>
            <a:custGeom>
              <a:avLst/>
              <a:gdLst>
                <a:gd name="connsiteX0" fmla="*/ 2512194 w 2512194"/>
                <a:gd name="connsiteY0" fmla="*/ 2897204 h 2897204"/>
                <a:gd name="connsiteX1" fmla="*/ 2512194 w 2512194"/>
                <a:gd name="connsiteY1" fmla="*/ 2897204 h 2897204"/>
                <a:gd name="connsiteX2" fmla="*/ 2502568 w 2512194"/>
                <a:gd name="connsiteY2" fmla="*/ 2772076 h 2897204"/>
                <a:gd name="connsiteX3" fmla="*/ 1366787 w 2512194"/>
                <a:gd name="connsiteY3" fmla="*/ 856649 h 2897204"/>
                <a:gd name="connsiteX4" fmla="*/ 0 w 2512194"/>
                <a:gd name="connsiteY4" fmla="*/ 173255 h 2897204"/>
                <a:gd name="connsiteX5" fmla="*/ 57752 w 2512194"/>
                <a:gd name="connsiteY5" fmla="*/ 0 h 2897204"/>
                <a:gd name="connsiteX0" fmla="*/ 2512194 w 2660048"/>
                <a:gd name="connsiteY0" fmla="*/ 2897204 h 2897204"/>
                <a:gd name="connsiteX1" fmla="*/ 2512194 w 2660048"/>
                <a:gd name="connsiteY1" fmla="*/ 2897204 h 2897204"/>
                <a:gd name="connsiteX2" fmla="*/ 2660048 w 2660048"/>
                <a:gd name="connsiteY2" fmla="*/ 2883836 h 2897204"/>
                <a:gd name="connsiteX3" fmla="*/ 1366787 w 2660048"/>
                <a:gd name="connsiteY3" fmla="*/ 856649 h 2897204"/>
                <a:gd name="connsiteX4" fmla="*/ 0 w 2660048"/>
                <a:gd name="connsiteY4" fmla="*/ 173255 h 2897204"/>
                <a:gd name="connsiteX5" fmla="*/ 57752 w 2660048"/>
                <a:gd name="connsiteY5" fmla="*/ 0 h 2897204"/>
                <a:gd name="connsiteX0" fmla="*/ 2512194 w 2729006"/>
                <a:gd name="connsiteY0" fmla="*/ 2897204 h 3074327"/>
                <a:gd name="connsiteX1" fmla="*/ 2537594 w 2729006"/>
                <a:gd name="connsiteY1" fmla="*/ 3019124 h 3074327"/>
                <a:gd name="connsiteX2" fmla="*/ 2660048 w 2729006"/>
                <a:gd name="connsiteY2" fmla="*/ 2883836 h 3074327"/>
                <a:gd name="connsiteX3" fmla="*/ 1366787 w 2729006"/>
                <a:gd name="connsiteY3" fmla="*/ 856649 h 3074327"/>
                <a:gd name="connsiteX4" fmla="*/ 0 w 2729006"/>
                <a:gd name="connsiteY4" fmla="*/ 173255 h 3074327"/>
                <a:gd name="connsiteX5" fmla="*/ 57752 w 2729006"/>
                <a:gd name="connsiteY5" fmla="*/ 0 h 3074327"/>
                <a:gd name="connsiteX0" fmla="*/ 2537594 w 2729006"/>
                <a:gd name="connsiteY0" fmla="*/ 3019124 h 3074327"/>
                <a:gd name="connsiteX1" fmla="*/ 2660048 w 2729006"/>
                <a:gd name="connsiteY1" fmla="*/ 2883836 h 3074327"/>
                <a:gd name="connsiteX2" fmla="*/ 1366787 w 2729006"/>
                <a:gd name="connsiteY2" fmla="*/ 856649 h 3074327"/>
                <a:gd name="connsiteX3" fmla="*/ 0 w 2729006"/>
                <a:gd name="connsiteY3" fmla="*/ 173255 h 3074327"/>
                <a:gd name="connsiteX4" fmla="*/ 57752 w 2729006"/>
                <a:gd name="connsiteY4" fmla="*/ 0 h 3074327"/>
                <a:gd name="connsiteX0" fmla="*/ 2660048 w 2660048"/>
                <a:gd name="connsiteY0" fmla="*/ 2883836 h 2883836"/>
                <a:gd name="connsiteX1" fmla="*/ 1366787 w 2660048"/>
                <a:gd name="connsiteY1" fmla="*/ 856649 h 2883836"/>
                <a:gd name="connsiteX2" fmla="*/ 0 w 2660048"/>
                <a:gd name="connsiteY2" fmla="*/ 173255 h 2883836"/>
                <a:gd name="connsiteX3" fmla="*/ 57752 w 2660048"/>
                <a:gd name="connsiteY3" fmla="*/ 0 h 2883836"/>
                <a:gd name="connsiteX0" fmla="*/ 2522888 w 2522888"/>
                <a:gd name="connsiteY0" fmla="*/ 3051476 h 3051476"/>
                <a:gd name="connsiteX1" fmla="*/ 1366787 w 2522888"/>
                <a:gd name="connsiteY1" fmla="*/ 856649 h 3051476"/>
                <a:gd name="connsiteX2" fmla="*/ 0 w 2522888"/>
                <a:gd name="connsiteY2" fmla="*/ 173255 h 3051476"/>
                <a:gd name="connsiteX3" fmla="*/ 57752 w 2522888"/>
                <a:gd name="connsiteY3" fmla="*/ 0 h 3051476"/>
                <a:gd name="connsiteX0" fmla="*/ 2522888 w 2522888"/>
                <a:gd name="connsiteY0" fmla="*/ 3059942 h 3059942"/>
                <a:gd name="connsiteX1" fmla="*/ 1366787 w 2522888"/>
                <a:gd name="connsiteY1" fmla="*/ 865115 h 3059942"/>
                <a:gd name="connsiteX2" fmla="*/ 0 w 2522888"/>
                <a:gd name="connsiteY2" fmla="*/ 181721 h 3059942"/>
                <a:gd name="connsiteX3" fmla="*/ 2718 w 2522888"/>
                <a:gd name="connsiteY3" fmla="*/ 0 h 3059942"/>
                <a:gd name="connsiteX0" fmla="*/ 2520170 w 2520170"/>
                <a:gd name="connsiteY0" fmla="*/ 3059942 h 3059942"/>
                <a:gd name="connsiteX1" fmla="*/ 1364069 w 2520170"/>
                <a:gd name="connsiteY1" fmla="*/ 865115 h 3059942"/>
                <a:gd name="connsiteX2" fmla="*/ 48082 w 2520170"/>
                <a:gd name="connsiteY2" fmla="*/ 190188 h 3059942"/>
                <a:gd name="connsiteX3" fmla="*/ 0 w 2520170"/>
                <a:gd name="connsiteY3" fmla="*/ 0 h 3059942"/>
                <a:gd name="connsiteX0" fmla="*/ 2520170 w 2520170"/>
                <a:gd name="connsiteY0" fmla="*/ 3059942 h 3059942"/>
                <a:gd name="connsiteX1" fmla="*/ 1325969 w 2520170"/>
                <a:gd name="connsiteY1" fmla="*/ 907448 h 3059942"/>
                <a:gd name="connsiteX2" fmla="*/ 48082 w 2520170"/>
                <a:gd name="connsiteY2" fmla="*/ 190188 h 3059942"/>
                <a:gd name="connsiteX3" fmla="*/ 0 w 2520170"/>
                <a:gd name="connsiteY3" fmla="*/ 0 h 3059942"/>
                <a:gd name="connsiteX0" fmla="*/ 2520170 w 2520170"/>
                <a:gd name="connsiteY0" fmla="*/ 3059942 h 3059942"/>
                <a:gd name="connsiteX1" fmla="*/ 1325969 w 2520170"/>
                <a:gd name="connsiteY1" fmla="*/ 907448 h 3059942"/>
                <a:gd name="connsiteX2" fmla="*/ 48082 w 2520170"/>
                <a:gd name="connsiteY2" fmla="*/ 190188 h 3059942"/>
                <a:gd name="connsiteX3" fmla="*/ 0 w 2520170"/>
                <a:gd name="connsiteY3" fmla="*/ 0 h 3059942"/>
                <a:gd name="connsiteX0" fmla="*/ 2472088 w 2472088"/>
                <a:gd name="connsiteY0" fmla="*/ 3081108 h 3081108"/>
                <a:gd name="connsiteX1" fmla="*/ 1277887 w 2472088"/>
                <a:gd name="connsiteY1" fmla="*/ 928614 h 3081108"/>
                <a:gd name="connsiteX2" fmla="*/ 0 w 2472088"/>
                <a:gd name="connsiteY2" fmla="*/ 211354 h 3081108"/>
                <a:gd name="connsiteX3" fmla="*/ 146652 w 2472088"/>
                <a:gd name="connsiteY3" fmla="*/ 0 h 3081108"/>
                <a:gd name="connsiteX0" fmla="*/ 2472088 w 2472088"/>
                <a:gd name="connsiteY0" fmla="*/ 3072641 h 3072641"/>
                <a:gd name="connsiteX1" fmla="*/ 1277887 w 2472088"/>
                <a:gd name="connsiteY1" fmla="*/ 920147 h 3072641"/>
                <a:gd name="connsiteX2" fmla="*/ 0 w 2472088"/>
                <a:gd name="connsiteY2" fmla="*/ 202887 h 3072641"/>
                <a:gd name="connsiteX3" fmla="*/ 184752 w 2472088"/>
                <a:gd name="connsiteY3" fmla="*/ 0 h 3072641"/>
                <a:gd name="connsiteX0" fmla="*/ 2477569 w 2477569"/>
                <a:gd name="connsiteY0" fmla="*/ 3072641 h 3072641"/>
                <a:gd name="connsiteX1" fmla="*/ 1283368 w 2477569"/>
                <a:gd name="connsiteY1" fmla="*/ 920147 h 3072641"/>
                <a:gd name="connsiteX2" fmla="*/ 5481 w 2477569"/>
                <a:gd name="connsiteY2" fmla="*/ 202887 h 3072641"/>
                <a:gd name="connsiteX3" fmla="*/ 0 w 2477569"/>
                <a:gd name="connsiteY3" fmla="*/ 193974 h 3072641"/>
                <a:gd name="connsiteX4" fmla="*/ 190233 w 2477569"/>
                <a:gd name="connsiteY4" fmla="*/ 0 h 3072641"/>
                <a:gd name="connsiteX0" fmla="*/ 2371244 w 2371244"/>
                <a:gd name="connsiteY0" fmla="*/ 2838724 h 2838724"/>
                <a:gd name="connsiteX1" fmla="*/ 1283368 w 2371244"/>
                <a:gd name="connsiteY1" fmla="*/ 920147 h 2838724"/>
                <a:gd name="connsiteX2" fmla="*/ 5481 w 2371244"/>
                <a:gd name="connsiteY2" fmla="*/ 202887 h 2838724"/>
                <a:gd name="connsiteX3" fmla="*/ 0 w 2371244"/>
                <a:gd name="connsiteY3" fmla="*/ 193974 h 2838724"/>
                <a:gd name="connsiteX4" fmla="*/ 190233 w 2371244"/>
                <a:gd name="connsiteY4" fmla="*/ 0 h 283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244" h="2838724">
                  <a:moveTo>
                    <a:pt x="2371244" y="2838724"/>
                  </a:moveTo>
                  <a:cubicBezTo>
                    <a:pt x="2176110" y="2478312"/>
                    <a:pt x="1701755" y="1625509"/>
                    <a:pt x="1283368" y="920147"/>
                  </a:cubicBezTo>
                  <a:lnTo>
                    <a:pt x="5481" y="202887"/>
                  </a:lnTo>
                  <a:lnTo>
                    <a:pt x="0" y="193974"/>
                  </a:lnTo>
                  <a:lnTo>
                    <a:pt x="190233" y="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FFFF00"/>
                  </a:gs>
                  <a:gs pos="15000">
                    <a:srgbClr val="F0F874"/>
                  </a:gs>
                  <a:gs pos="26000">
                    <a:srgbClr val="0000FF"/>
                  </a:gs>
                  <a:gs pos="59000">
                    <a:srgbClr val="0000FF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546039" y="6502545"/>
              <a:ext cx="19052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PANEL-BACK, SEAT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9AC5231-A036-46E7-8112-5C1E2C4D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6473" y="4363990"/>
              <a:ext cx="2771811" cy="20802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" name="Rectangle 103"/>
            <p:cNvSpPr/>
            <p:nvPr/>
          </p:nvSpPr>
          <p:spPr>
            <a:xfrm>
              <a:off x="325724" y="6040731"/>
              <a:ext cx="3249996" cy="727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 FRAME </a:t>
              </a:r>
              <a:r>
                <a:rPr lang="en-US" sz="13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ASM</a:t>
              </a:r>
              <a:endPara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300"/>
                </a:spcBef>
              </a:pPr>
              <a:r>
                <a:rPr lang="en-US" sz="1200" b="1" i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Kích</a:t>
              </a:r>
              <a:r>
                <a:rPr lang="en-US" sz="12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b="1" i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thước</a:t>
              </a:r>
              <a:r>
                <a:rPr lang="en-US" sz="12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2.2M x 1.4M x 0.8M (</a:t>
              </a:r>
              <a:r>
                <a:rPr lang="en-US" sz="1200" b="1" i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LxWxH</a:t>
              </a:r>
              <a:r>
                <a:rPr lang="en-US" sz="12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pPr>
                <a:spcBef>
                  <a:spcPts val="300"/>
                </a:spcBef>
              </a:pPr>
              <a:r>
                <a:rPr lang="en-US" sz="12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Trọng </a:t>
              </a:r>
              <a:r>
                <a:rPr lang="en-US" sz="1200" b="1" i="1" dirty="0" err="1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12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140kg</a:t>
              </a:r>
              <a:endParaRPr lang="en-US" sz="1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 bwMode="auto">
          <a:xfrm>
            <a:off x="2518025" y="104406"/>
            <a:ext cx="5943600" cy="42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XE CHUYÊN DỤNG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2227569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3288" y="844870"/>
            <a:ext cx="11289336" cy="5896499"/>
            <a:chOff x="0" y="844870"/>
            <a:chExt cx="11289336" cy="58964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153" y="915542"/>
              <a:ext cx="1839492" cy="159766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5342" y="1952622"/>
              <a:ext cx="7097131" cy="3566308"/>
            </a:xfrm>
            <a:prstGeom prst="rect">
              <a:avLst/>
            </a:prstGeom>
          </p:spPr>
        </p:pic>
        <p:sp>
          <p:nvSpPr>
            <p:cNvPr id="8197" name="文字方塊 14"/>
            <p:cNvSpPr txBox="1">
              <a:spLocks noChangeArrowheads="1"/>
            </p:cNvSpPr>
            <p:nvPr/>
          </p:nvSpPr>
          <p:spPr bwMode="auto">
            <a:xfrm>
              <a:off x="9681124" y="1620607"/>
              <a:ext cx="118654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300" b="1" dirty="0">
                  <a:latin typeface="Arial" charset="0"/>
                </a:rPr>
                <a:t>HOOP-ROLL</a:t>
              </a:r>
              <a:endParaRPr lang="zh-TW" altLang="en-US" sz="1300" b="1" dirty="0">
                <a:latin typeface="Arial" charset="0"/>
              </a:endParaRPr>
            </a:p>
          </p:txBody>
        </p:sp>
        <p:pic>
          <p:nvPicPr>
            <p:cNvPr id="8199" name="Picture 3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632" y="844870"/>
              <a:ext cx="1877210" cy="129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4689347" y="1893491"/>
              <a:ext cx="1673355" cy="1169357"/>
            </a:xfrm>
            <a:prstGeom prst="straightConnector1">
              <a:avLst/>
            </a:prstGeom>
            <a:ln w="6350">
              <a:gradFill>
                <a:gsLst>
                  <a:gs pos="0">
                    <a:srgbClr val="0033CC"/>
                  </a:gs>
                  <a:gs pos="65000">
                    <a:srgbClr val="0033CC"/>
                  </a:gs>
                  <a:gs pos="75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01" name="文字方塊 14"/>
            <p:cNvSpPr txBox="1">
              <a:spLocks noChangeArrowheads="1"/>
            </p:cNvSpPr>
            <p:nvPr/>
          </p:nvSpPr>
          <p:spPr bwMode="auto">
            <a:xfrm>
              <a:off x="3037836" y="2087055"/>
              <a:ext cx="1480791" cy="59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300" b="1" dirty="0">
                  <a:latin typeface="Arial" charset="0"/>
                </a:rPr>
                <a:t>TRIM-RADIO </a:t>
              </a:r>
            </a:p>
            <a:p>
              <a:pPr algn="ctr" eaLnBrk="1" hangingPunct="1"/>
              <a:r>
                <a:rPr lang="en-US" altLang="zh-TW" sz="1300" b="1" dirty="0">
                  <a:latin typeface="Arial" charset="0"/>
                </a:rPr>
                <a:t>DISPLAY BEZEL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8328248" y="2087055"/>
              <a:ext cx="504674" cy="261825"/>
            </a:xfrm>
            <a:prstGeom prst="straightConnector1">
              <a:avLst/>
            </a:prstGeom>
            <a:ln w="6350">
              <a:gradFill>
                <a:gsLst>
                  <a:gs pos="0">
                    <a:srgbClr val="0033CC"/>
                  </a:gs>
                  <a:gs pos="65000">
                    <a:srgbClr val="0033CC"/>
                  </a:gs>
                  <a:gs pos="75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04" name="Picture 9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401" y="2988765"/>
              <a:ext cx="1843617" cy="125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5" name="Picture 13"/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94954"/>
              <a:ext cx="2102648" cy="947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6" name="文字方塊 14"/>
            <p:cNvSpPr txBox="1">
              <a:spLocks noChangeArrowheads="1"/>
            </p:cNvSpPr>
            <p:nvPr/>
          </p:nvSpPr>
          <p:spPr bwMode="auto">
            <a:xfrm>
              <a:off x="146468" y="4142662"/>
              <a:ext cx="188865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300" b="1" dirty="0">
                  <a:latin typeface="Arial" charset="0"/>
                </a:rPr>
                <a:t>CENTER HEADLIGHT</a:t>
              </a:r>
            </a:p>
          </p:txBody>
        </p:sp>
        <p:sp>
          <p:nvSpPr>
            <p:cNvPr id="8207" name="文字方塊 14"/>
            <p:cNvSpPr txBox="1">
              <a:spLocks noChangeArrowheads="1"/>
            </p:cNvSpPr>
            <p:nvPr/>
          </p:nvSpPr>
          <p:spPr bwMode="auto">
            <a:xfrm>
              <a:off x="9501218" y="4244478"/>
              <a:ext cx="178811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300" b="1" dirty="0">
                  <a:latin typeface="Arial" charset="0"/>
                </a:rPr>
                <a:t>BRACKET-IGNITION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8231525" y="3865914"/>
              <a:ext cx="1525256" cy="67142"/>
            </a:xfrm>
            <a:prstGeom prst="straightConnector1">
              <a:avLst/>
            </a:prstGeom>
            <a:ln w="6350">
              <a:gradFill flip="none" rotWithShape="1">
                <a:gsLst>
                  <a:gs pos="0">
                    <a:srgbClr val="0033CC"/>
                  </a:gs>
                  <a:gs pos="30000">
                    <a:srgbClr val="0033CC"/>
                  </a:gs>
                  <a:gs pos="68000">
                    <a:srgbClr val="FFFF00"/>
                  </a:gs>
                  <a:gs pos="100000">
                    <a:srgbClr val="FFFF00"/>
                  </a:gs>
                </a:gsLst>
                <a:lin ang="0" scaled="1"/>
                <a:tileRect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0268" y="5578061"/>
              <a:ext cx="2573377" cy="93894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49074" y="6102147"/>
              <a:ext cx="2170736" cy="488283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 flipV="1">
              <a:off x="6168008" y="4244478"/>
              <a:ext cx="2587578" cy="1416770"/>
            </a:xfrm>
            <a:prstGeom prst="straightConnector1">
              <a:avLst/>
            </a:prstGeom>
            <a:ln w="6350">
              <a:gradFill>
                <a:gsLst>
                  <a:gs pos="0">
                    <a:srgbClr val="0033CC"/>
                  </a:gs>
                  <a:gs pos="65000">
                    <a:srgbClr val="0033CC"/>
                  </a:gs>
                  <a:gs pos="75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6223284" y="4659130"/>
              <a:ext cx="278835" cy="1002117"/>
            </a:xfrm>
            <a:prstGeom prst="straightConnector1">
              <a:avLst/>
            </a:prstGeom>
            <a:ln w="6350">
              <a:gradFill>
                <a:gsLst>
                  <a:gs pos="0">
                    <a:srgbClr val="0033CC"/>
                  </a:gs>
                  <a:gs pos="65000">
                    <a:srgbClr val="0033CC"/>
                  </a:gs>
                  <a:gs pos="75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0"/>
            </p:cNvCxnSpPr>
            <p:nvPr/>
          </p:nvCxnSpPr>
          <p:spPr>
            <a:xfrm flipV="1">
              <a:off x="2434442" y="5080970"/>
              <a:ext cx="1589015" cy="1021177"/>
            </a:xfrm>
            <a:prstGeom prst="straightConnector1">
              <a:avLst/>
            </a:prstGeom>
            <a:ln w="6350">
              <a:gradFill>
                <a:gsLst>
                  <a:gs pos="0">
                    <a:srgbClr val="0033CC"/>
                  </a:gs>
                  <a:gs pos="65000">
                    <a:srgbClr val="0033CC"/>
                  </a:gs>
                  <a:gs pos="75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8832921" y="6305658"/>
              <a:ext cx="2152351" cy="3888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+mj-lt"/>
                  <a:cs typeface="Times New Roman" pitchFamily="18" charset="0"/>
                </a:rPr>
                <a:t>WELD-SUBFRAME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35915" y="6385831"/>
              <a:ext cx="2954541" cy="308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+mj-lt"/>
                  <a:cs typeface="Times New Roman" pitchFamily="18" charset="0"/>
                </a:rPr>
                <a:t>WELD-MNT, RADIATOR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48"/>
            <a:stretch/>
          </p:blipFill>
          <p:spPr>
            <a:xfrm>
              <a:off x="8116123" y="4659131"/>
              <a:ext cx="3054361" cy="2082238"/>
            </a:xfrm>
            <a:prstGeom prst="rect">
              <a:avLst/>
            </a:prstGeom>
          </p:spPr>
        </p:pic>
      </p:grpSp>
      <p:sp>
        <p:nvSpPr>
          <p:cNvPr id="6" name="Freeform 5"/>
          <p:cNvSpPr/>
          <p:nvPr/>
        </p:nvSpPr>
        <p:spPr bwMode="auto">
          <a:xfrm>
            <a:off x="2032024" y="3665766"/>
            <a:ext cx="3395133" cy="364067"/>
          </a:xfrm>
          <a:custGeom>
            <a:avLst/>
            <a:gdLst>
              <a:gd name="connsiteX0" fmla="*/ 3005666 w 3395133"/>
              <a:gd name="connsiteY0" fmla="*/ 0 h 364067"/>
              <a:gd name="connsiteX1" fmla="*/ 3395133 w 3395133"/>
              <a:gd name="connsiteY1" fmla="*/ 127000 h 364067"/>
              <a:gd name="connsiteX2" fmla="*/ 0 w 3395133"/>
              <a:gd name="connsiteY2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5133" h="364067">
                <a:moveTo>
                  <a:pt x="3005666" y="0"/>
                </a:moveTo>
                <a:lnTo>
                  <a:pt x="3395133" y="127000"/>
                </a:lnTo>
                <a:lnTo>
                  <a:pt x="0" y="364067"/>
                </a:lnTo>
              </a:path>
            </a:pathLst>
          </a:custGeom>
          <a:ln w="6350">
            <a:gradFill>
              <a:gsLst>
                <a:gs pos="0">
                  <a:srgbClr val="FFFF00"/>
                </a:gs>
                <a:gs pos="61000">
                  <a:srgbClr val="FFFF00"/>
                </a:gs>
                <a:gs pos="77000">
                  <a:srgbClr val="0000FF"/>
                </a:gs>
                <a:gs pos="100000">
                  <a:srgbClr val="0000FF"/>
                </a:gs>
              </a:gsLst>
              <a:lin ang="5400000" scaled="1"/>
            </a:gradFill>
            <a:headEnd type="stealth" w="lg" len="lg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32" name="Oval 31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36/52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 bwMode="auto">
          <a:xfrm>
            <a:off x="2351584" y="161564"/>
            <a:ext cx="5943600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XE GIẢI TRÍ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97891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25657" y="886637"/>
            <a:ext cx="10350378" cy="5871115"/>
            <a:chOff x="825657" y="886637"/>
            <a:chExt cx="10350378" cy="5871115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684" y="1006672"/>
              <a:ext cx="4822076" cy="3862488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stCxn id="5" idx="1"/>
            </p:cNvCxnSpPr>
            <p:nvPr/>
          </p:nvCxnSpPr>
          <p:spPr>
            <a:xfrm flipH="1" flipV="1">
              <a:off x="5755434" y="2721515"/>
              <a:ext cx="2790307" cy="537024"/>
            </a:xfrm>
            <a:prstGeom prst="straightConnector1">
              <a:avLst/>
            </a:prstGeom>
            <a:ln w="6350" cmpd="sng">
              <a:gradFill>
                <a:gsLst>
                  <a:gs pos="36000">
                    <a:srgbClr val="0033CC"/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7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5447928" y="2060848"/>
              <a:ext cx="3024336" cy="571708"/>
            </a:xfrm>
            <a:prstGeom prst="straightConnector1">
              <a:avLst/>
            </a:prstGeom>
            <a:ln w="6350" cmpd="sng">
              <a:gradFill>
                <a:gsLst>
                  <a:gs pos="50000">
                    <a:srgbClr val="0033CC"/>
                  </a:gs>
                  <a:gs pos="64000">
                    <a:schemeClr val="accent1">
                      <a:lumMod val="45000"/>
                      <a:lumOff val="55000"/>
                    </a:schemeClr>
                  </a:gs>
                  <a:gs pos="82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headEnd type="stealt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9941" y="966601"/>
              <a:ext cx="1971137" cy="16332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45741" y="2826491"/>
              <a:ext cx="2630294" cy="8640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5657" y="2928440"/>
              <a:ext cx="2209422" cy="13130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81592" flipH="1">
              <a:off x="4749849" y="4896351"/>
              <a:ext cx="2150448" cy="18614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1288880" y="4876417"/>
              <a:ext cx="1909151" cy="12964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0800000">
              <a:off x="8421599" y="4539101"/>
              <a:ext cx="1847797" cy="168530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788597" y="2557805"/>
              <a:ext cx="1041567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" charset="0"/>
                  <a:ea typeface="PMingLiU" pitchFamily="18" charset="-120"/>
                </a:rPr>
                <a:t>TAILGATE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38649" y="4063838"/>
              <a:ext cx="712053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" charset="0"/>
                  <a:ea typeface="PMingLiU" pitchFamily="18" charset="-120"/>
                </a:rPr>
                <a:t>HINGE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7750" y="6400718"/>
              <a:ext cx="106311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" charset="0"/>
                  <a:ea typeface="PMingLiU" pitchFamily="18" charset="-120"/>
                </a:rPr>
                <a:t>COVER RH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06640" y="6279434"/>
              <a:ext cx="776174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" charset="0"/>
                  <a:ea typeface="PMingLiU" pitchFamily="18" charset="-120"/>
                </a:rPr>
                <a:t>COVER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71617" y="6232956"/>
              <a:ext cx="106311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" charset="0"/>
                  <a:ea typeface="PMingLiU" pitchFamily="18" charset="-120"/>
                </a:rPr>
                <a:t>COVER RH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19774" y="3676262"/>
              <a:ext cx="1045479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" charset="0"/>
                  <a:ea typeface="PMingLiU" pitchFamily="18" charset="-120"/>
                </a:rPr>
                <a:t>COVER LH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038053" y="2150646"/>
              <a:ext cx="1045479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Arial" charset="0"/>
                  <a:ea typeface="PMingLiU" pitchFamily="18" charset="-120"/>
                </a:rPr>
                <a:t>COVER LH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9" cstate="email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2264" y="886637"/>
              <a:ext cx="2177058" cy="1238384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359696" y="2348880"/>
              <a:ext cx="1296144" cy="639240"/>
            </a:xfrm>
            <a:prstGeom prst="straightConnector1">
              <a:avLst/>
            </a:prstGeom>
            <a:ln w="6350" cmpd="sng">
              <a:solidFill>
                <a:srgbClr val="3333C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2979557" y="3501008"/>
              <a:ext cx="2468372" cy="1644400"/>
            </a:xfrm>
            <a:prstGeom prst="straightConnector1">
              <a:avLst/>
            </a:prstGeom>
            <a:ln w="6350" cmpd="sng">
              <a:gradFill>
                <a:gsLst>
                  <a:gs pos="0">
                    <a:srgbClr val="0033CC"/>
                  </a:gs>
                  <a:gs pos="74000">
                    <a:srgbClr val="0033CC"/>
                  </a:gs>
                  <a:gs pos="89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headEnd w="lg" len="lg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5606640" y="3356992"/>
              <a:ext cx="2605866" cy="1728192"/>
            </a:xfrm>
            <a:prstGeom prst="straightConnector1">
              <a:avLst/>
            </a:prstGeom>
            <a:ln w="6350" cmpd="sng">
              <a:gradFill>
                <a:gsLst>
                  <a:gs pos="0">
                    <a:srgbClr val="0033CC"/>
                  </a:gs>
                  <a:gs pos="74000">
                    <a:srgbClr val="0033CC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27" name="Oval 26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37/52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itle 1"/>
          <p:cNvSpPr txBox="1">
            <a:spLocks/>
          </p:cNvSpPr>
          <p:nvPr/>
        </p:nvSpPr>
        <p:spPr bwMode="auto">
          <a:xfrm>
            <a:off x="2602182" y="123929"/>
            <a:ext cx="5943600" cy="42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MÁY XÂY DỰNG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5546483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440" y="748178"/>
            <a:ext cx="12023790" cy="6053220"/>
            <a:chOff x="46440" y="748178"/>
            <a:chExt cx="12023790" cy="6053220"/>
          </a:xfrm>
        </p:grpSpPr>
        <p:grpSp>
          <p:nvGrpSpPr>
            <p:cNvPr id="177" name="Group 176"/>
            <p:cNvGrpSpPr/>
            <p:nvPr/>
          </p:nvGrpSpPr>
          <p:grpSpPr>
            <a:xfrm>
              <a:off x="46440" y="748178"/>
              <a:ext cx="4462460" cy="5796661"/>
              <a:chOff x="46440" y="748178"/>
              <a:chExt cx="4462460" cy="5796661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499003" y="748178"/>
                <a:ext cx="2009897" cy="1386821"/>
                <a:chOff x="2366849" y="4536717"/>
                <a:chExt cx="2009897" cy="1386821"/>
              </a:xfrm>
            </p:grpSpPr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3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28146">
                  <a:off x="2527651" y="4536717"/>
                  <a:ext cx="1849095" cy="1386821"/>
                </a:xfrm>
                <a:prstGeom prst="rect">
                  <a:avLst/>
                </a:prstGeom>
              </p:spPr>
            </p:pic>
            <p:sp>
              <p:nvSpPr>
                <p:cNvPr id="92" name="Rectangle 91"/>
                <p:cNvSpPr/>
                <p:nvPr/>
              </p:nvSpPr>
              <p:spPr>
                <a:xfrm>
                  <a:off x="2366849" y="4548156"/>
                  <a:ext cx="1909497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ctr">
                    <a:spcBef>
                      <a:spcPts val="0"/>
                    </a:spcBef>
                  </a:pPr>
                  <a:r>
                    <a:rPr lang="en-US" sz="1300" b="1" dirty="0" smtClean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MEMBER, RR FLOOR</a:t>
                  </a:r>
                </a:p>
                <a:p>
                  <a:pPr algn="ctr" fontAlgn="ctr">
                    <a:spcBef>
                      <a:spcPts val="0"/>
                    </a:spcBef>
                  </a:pPr>
                  <a:r>
                    <a:rPr lang="en-US" sz="1300" b="1" dirty="0" smtClean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 CROSS, FR</a:t>
                  </a:r>
                  <a:endParaRPr lang="en-US" sz="1300" b="1" dirty="0">
                    <a:solidFill>
                      <a:srgbClr val="000000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46440" y="4078684"/>
                <a:ext cx="2273245" cy="1356342"/>
                <a:chOff x="6942146" y="4607175"/>
                <a:chExt cx="2273245" cy="1356342"/>
              </a:xfrm>
            </p:grpSpPr>
            <p:pic>
              <p:nvPicPr>
                <p:cNvPr id="77" name="Picture 3"/>
                <p:cNvPicPr>
                  <a:picLocks noChangeAspect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8617" y="4607175"/>
                  <a:ext cx="1515938" cy="8253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Rectangle 92"/>
                <p:cNvSpPr/>
                <p:nvPr/>
              </p:nvSpPr>
              <p:spPr>
                <a:xfrm>
                  <a:off x="6942146" y="5471074"/>
                  <a:ext cx="2273245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b">
                    <a:spcBef>
                      <a:spcPts val="0"/>
                    </a:spcBef>
                  </a:pPr>
                  <a:r>
                    <a:rPr lang="en-US" sz="1300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SUPPORT, SUB-ASSY, </a:t>
                  </a:r>
                  <a:r>
                    <a:rPr lang="en-US" sz="1300" b="1" dirty="0" smtClean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RR</a:t>
                  </a:r>
                </a:p>
                <a:p>
                  <a:pPr algn="ctr" fontAlgn="b">
                    <a:spcBef>
                      <a:spcPts val="0"/>
                    </a:spcBef>
                  </a:pPr>
                  <a:r>
                    <a:rPr lang="en-US" sz="1300" b="1" dirty="0" smtClean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lang="en-US" sz="1300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SUSP SPRING, </a:t>
                  </a:r>
                  <a:r>
                    <a:rPr lang="en-US" sz="1300" b="1" dirty="0" smtClean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R/L</a:t>
                  </a:r>
                  <a:endParaRPr lang="en-US" sz="1300" b="1" dirty="0">
                    <a:solidFill>
                      <a:srgbClr val="000000"/>
                    </a:solidFill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159680" y="757658"/>
                <a:ext cx="1960985" cy="1228283"/>
                <a:chOff x="1522261" y="2972604"/>
                <a:chExt cx="1960985" cy="1228283"/>
              </a:xfrm>
            </p:grpSpPr>
            <p:pic>
              <p:nvPicPr>
                <p:cNvPr id="75" name="Picture 5"/>
                <p:cNvPicPr>
                  <a:picLocks noChangeAspect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92894">
                  <a:off x="1677994" y="3084509"/>
                  <a:ext cx="1649521" cy="1116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7" name="Rectangle 96"/>
                <p:cNvSpPr/>
                <p:nvPr/>
              </p:nvSpPr>
              <p:spPr>
                <a:xfrm>
                  <a:off x="1522261" y="2972604"/>
                  <a:ext cx="1960985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ts val="0"/>
                    </a:spcBef>
                  </a:pPr>
                  <a:r>
                    <a:rPr lang="en-US" sz="1300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REINFORCEMENT </a:t>
                  </a:r>
                  <a:r>
                    <a:rPr lang="en-US" sz="1300" b="1" dirty="0" smtClean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RR</a:t>
                  </a:r>
                </a:p>
                <a:p>
                  <a:pPr algn="ctr">
                    <a:spcBef>
                      <a:spcPts val="0"/>
                    </a:spcBef>
                  </a:pPr>
                  <a:r>
                    <a:rPr lang="en-US" sz="1300" b="1" dirty="0" smtClean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lang="en-US" sz="1300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BUMPER. NO 2</a:t>
                  </a:r>
                  <a:endParaRPr lang="en-US" sz="1300" b="1" dirty="0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1607247" y="5563875"/>
                <a:ext cx="2058577" cy="980964"/>
                <a:chOff x="1614868" y="3618870"/>
                <a:chExt cx="2058577" cy="980964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614868" y="4307446"/>
                  <a:ext cx="2058577" cy="2923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ctr"/>
                  <a:r>
                    <a:rPr lang="en-US" sz="1300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BRACE FR FLOOR CTR</a:t>
                  </a:r>
                </a:p>
              </p:txBody>
            </p:sp>
            <p:pic>
              <p:nvPicPr>
                <p:cNvPr id="193" name="Picture 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66366" y="3618870"/>
                  <a:ext cx="1727047" cy="7454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8" name="Group 57"/>
              <p:cNvGrpSpPr/>
              <p:nvPr/>
            </p:nvGrpSpPr>
            <p:grpSpPr>
              <a:xfrm rot="19185807">
                <a:off x="2027236" y="3950965"/>
                <a:ext cx="2045528" cy="1838789"/>
                <a:chOff x="-600438" y="2810449"/>
                <a:chExt cx="2045528" cy="1838789"/>
              </a:xfrm>
            </p:grpSpPr>
            <p:sp>
              <p:nvSpPr>
                <p:cNvPr id="67" name="Rectangle 66"/>
                <p:cNvSpPr/>
                <p:nvPr/>
              </p:nvSpPr>
              <p:spPr>
                <a:xfrm rot="2414193">
                  <a:off x="-600438" y="4156795"/>
                  <a:ext cx="204552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ctr">
                    <a:spcBef>
                      <a:spcPts val="0"/>
                    </a:spcBef>
                  </a:pPr>
                  <a:r>
                    <a:rPr lang="en-US" sz="1300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SUPPORT RADIATOR</a:t>
                  </a:r>
                  <a:r>
                    <a:rPr lang="en-US" sz="1300" b="1" dirty="0" smtClean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,</a:t>
                  </a:r>
                </a:p>
                <a:p>
                  <a:pPr algn="ctr" fontAlgn="ctr">
                    <a:spcBef>
                      <a:spcPts val="0"/>
                    </a:spcBef>
                  </a:pPr>
                  <a:r>
                    <a:rPr lang="en-US" sz="1300" b="1" dirty="0" smtClean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UPR</a:t>
                  </a:r>
                  <a:endParaRPr lang="en-US" sz="1300" b="1" dirty="0">
                    <a:solidFill>
                      <a:srgbClr val="000000"/>
                    </a:solidFill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9" name="Picture 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03" b="18236"/>
                <a:stretch>
                  <a:fillRect/>
                </a:stretch>
              </p:blipFill>
              <p:spPr bwMode="auto">
                <a:xfrm rot="5400000">
                  <a:off x="389223" y="3421836"/>
                  <a:ext cx="1619501" cy="3967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03" b="18236"/>
                <a:stretch>
                  <a:fillRect/>
                </a:stretch>
              </p:blipFill>
              <p:spPr bwMode="auto">
                <a:xfrm rot="5400000" flipV="1">
                  <a:off x="-150718" y="3430116"/>
                  <a:ext cx="1619501" cy="3967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8086" y="1392217"/>
                <a:ext cx="3587674" cy="2130662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2" name="Straight Arrow Connector 141"/>
              <p:cNvCxnSpPr>
                <a:stCxn id="193" idx="0"/>
              </p:cNvCxnSpPr>
              <p:nvPr/>
            </p:nvCxnSpPr>
            <p:spPr bwMode="auto">
              <a:xfrm flipH="1" flipV="1">
                <a:off x="1681311" y="2998124"/>
                <a:ext cx="840958" cy="2565751"/>
              </a:xfrm>
              <a:prstGeom prst="straightConnector1">
                <a:avLst/>
              </a:prstGeom>
              <a:ln w="6350" cmpd="sng">
                <a:gradFill flip="none" rotWithShape="1">
                  <a:gsLst>
                    <a:gs pos="82000">
                      <a:srgbClr val="3333CC"/>
                    </a:gs>
                    <a:gs pos="91000">
                      <a:srgbClr val="FFFF00"/>
                    </a:gs>
                    <a:gs pos="100000">
                      <a:srgbClr val="FFFF00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prstDash val="solid"/>
                <a:headEnd type="none" w="med" len="med"/>
                <a:tailEnd type="stealth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" name="Freeform 70"/>
              <p:cNvSpPr/>
              <p:nvPr/>
            </p:nvSpPr>
            <p:spPr bwMode="auto">
              <a:xfrm>
                <a:off x="159488" y="5220586"/>
                <a:ext cx="276447" cy="31898"/>
              </a:xfrm>
              <a:custGeom>
                <a:avLst/>
                <a:gdLst>
                  <a:gd name="connsiteX0" fmla="*/ 276447 w 276447"/>
                  <a:gd name="connsiteY0" fmla="*/ 31898 h 31898"/>
                  <a:gd name="connsiteX1" fmla="*/ 0 w 276447"/>
                  <a:gd name="connsiteY1" fmla="*/ 0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6447" h="31898">
                    <a:moveTo>
                      <a:pt x="276447" y="3189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 flipV="1">
                <a:off x="80996" y="1492578"/>
                <a:ext cx="578425" cy="1094972"/>
              </a:xfrm>
              <a:custGeom>
                <a:avLst/>
                <a:gdLst>
                  <a:gd name="connsiteX0" fmla="*/ 425302 w 425302"/>
                  <a:gd name="connsiteY0" fmla="*/ 1052623 h 1052623"/>
                  <a:gd name="connsiteX1" fmla="*/ 0 w 425302"/>
                  <a:gd name="connsiteY1" fmla="*/ 42530 h 1052623"/>
                  <a:gd name="connsiteX2" fmla="*/ 223284 w 425302"/>
                  <a:gd name="connsiteY2" fmla="*/ 0 h 1052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302" h="1052623">
                    <a:moveTo>
                      <a:pt x="425302" y="1052623"/>
                    </a:moveTo>
                    <a:lnTo>
                      <a:pt x="0" y="42530"/>
                    </a:lnTo>
                    <a:lnTo>
                      <a:pt x="223284" y="0"/>
                    </a:lnTo>
                  </a:path>
                </a:pathLst>
              </a:custGeom>
              <a:noFill/>
              <a:ln w="6350" cap="flat" cmpd="sng" algn="ctr">
                <a:gradFill>
                  <a:gsLst>
                    <a:gs pos="0">
                      <a:srgbClr val="0000FF"/>
                    </a:gs>
                    <a:gs pos="30000">
                      <a:srgbClr val="ABDB77"/>
                    </a:gs>
                    <a:gs pos="85000">
                      <a:srgbClr val="ABDB77"/>
                    </a:gs>
                    <a:gs pos="100000">
                      <a:srgbClr val="0000FF"/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grpSp>
            <p:nvGrpSpPr>
              <p:cNvPr id="159" name="Group 158"/>
              <p:cNvGrpSpPr/>
              <p:nvPr/>
            </p:nvGrpSpPr>
            <p:grpSpPr>
              <a:xfrm>
                <a:off x="2274603" y="1631543"/>
                <a:ext cx="999489" cy="2262254"/>
                <a:chOff x="2274603" y="1631543"/>
                <a:chExt cx="999489" cy="2262254"/>
              </a:xfrm>
            </p:grpSpPr>
            <p:sp>
              <p:nvSpPr>
                <p:cNvPr id="133" name="Freeform 132"/>
                <p:cNvSpPr/>
                <p:nvPr/>
              </p:nvSpPr>
              <p:spPr bwMode="auto">
                <a:xfrm>
                  <a:off x="2292645" y="1631543"/>
                  <a:ext cx="981447" cy="2262254"/>
                </a:xfrm>
                <a:custGeom>
                  <a:avLst/>
                  <a:gdLst>
                    <a:gd name="connsiteX0" fmla="*/ 680484 w 946298"/>
                    <a:gd name="connsiteY0" fmla="*/ 2243470 h 2243470"/>
                    <a:gd name="connsiteX1" fmla="*/ 287079 w 946298"/>
                    <a:gd name="connsiteY1" fmla="*/ 0 h 2243470"/>
                    <a:gd name="connsiteX2" fmla="*/ 0 w 946298"/>
                    <a:gd name="connsiteY2" fmla="*/ 552893 h 2243470"/>
                    <a:gd name="connsiteX3" fmla="*/ 297712 w 946298"/>
                    <a:gd name="connsiteY3" fmla="*/ 10632 h 2243470"/>
                    <a:gd name="connsiteX4" fmla="*/ 946298 w 946298"/>
                    <a:gd name="connsiteY4" fmla="*/ 520995 h 2243470"/>
                    <a:gd name="connsiteX0" fmla="*/ 680484 w 946298"/>
                    <a:gd name="connsiteY0" fmla="*/ 2243470 h 2243470"/>
                    <a:gd name="connsiteX1" fmla="*/ 287079 w 946298"/>
                    <a:gd name="connsiteY1" fmla="*/ 0 h 2243470"/>
                    <a:gd name="connsiteX2" fmla="*/ 0 w 946298"/>
                    <a:gd name="connsiteY2" fmla="*/ 552893 h 2243470"/>
                    <a:gd name="connsiteX3" fmla="*/ 299299 w 946298"/>
                    <a:gd name="connsiteY3" fmla="*/ 15394 h 2243470"/>
                    <a:gd name="connsiteX4" fmla="*/ 946298 w 946298"/>
                    <a:gd name="connsiteY4" fmla="*/ 520995 h 2243470"/>
                    <a:gd name="connsiteX0" fmla="*/ 680484 w 946298"/>
                    <a:gd name="connsiteY0" fmla="*/ 2228076 h 2228076"/>
                    <a:gd name="connsiteX1" fmla="*/ 299779 w 946298"/>
                    <a:gd name="connsiteY1" fmla="*/ 2068 h 2228076"/>
                    <a:gd name="connsiteX2" fmla="*/ 0 w 946298"/>
                    <a:gd name="connsiteY2" fmla="*/ 537499 h 2228076"/>
                    <a:gd name="connsiteX3" fmla="*/ 299299 w 946298"/>
                    <a:gd name="connsiteY3" fmla="*/ 0 h 2228076"/>
                    <a:gd name="connsiteX4" fmla="*/ 946298 w 946298"/>
                    <a:gd name="connsiteY4" fmla="*/ 505601 h 2228076"/>
                    <a:gd name="connsiteX0" fmla="*/ 737634 w 1003448"/>
                    <a:gd name="connsiteY0" fmla="*/ 2228076 h 2228076"/>
                    <a:gd name="connsiteX1" fmla="*/ 356929 w 1003448"/>
                    <a:gd name="connsiteY1" fmla="*/ 2068 h 2228076"/>
                    <a:gd name="connsiteX2" fmla="*/ 0 w 1003448"/>
                    <a:gd name="connsiteY2" fmla="*/ 470824 h 2228076"/>
                    <a:gd name="connsiteX3" fmla="*/ 356449 w 1003448"/>
                    <a:gd name="connsiteY3" fmla="*/ 0 h 2228076"/>
                    <a:gd name="connsiteX4" fmla="*/ 1003448 w 1003448"/>
                    <a:gd name="connsiteY4" fmla="*/ 505601 h 2228076"/>
                    <a:gd name="connsiteX0" fmla="*/ 602167 w 1003448"/>
                    <a:gd name="connsiteY0" fmla="*/ 2012176 h 2012176"/>
                    <a:gd name="connsiteX1" fmla="*/ 356929 w 1003448"/>
                    <a:gd name="connsiteY1" fmla="*/ 2068 h 2012176"/>
                    <a:gd name="connsiteX2" fmla="*/ 0 w 1003448"/>
                    <a:gd name="connsiteY2" fmla="*/ 470824 h 2012176"/>
                    <a:gd name="connsiteX3" fmla="*/ 356449 w 1003448"/>
                    <a:gd name="connsiteY3" fmla="*/ 0 h 2012176"/>
                    <a:gd name="connsiteX4" fmla="*/ 1003448 w 1003448"/>
                    <a:gd name="connsiteY4" fmla="*/ 505601 h 2012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3448" h="2012176">
                      <a:moveTo>
                        <a:pt x="602167" y="2012176"/>
                      </a:moveTo>
                      <a:lnTo>
                        <a:pt x="356929" y="2068"/>
                      </a:lnTo>
                      <a:lnTo>
                        <a:pt x="0" y="470824"/>
                      </a:lnTo>
                      <a:lnTo>
                        <a:pt x="356449" y="0"/>
                      </a:lnTo>
                      <a:lnTo>
                        <a:pt x="1003448" y="505601"/>
                      </a:lnTo>
                    </a:path>
                  </a:pathLst>
                </a:custGeom>
                <a:noFill/>
                <a:ln w="6350" cap="flat" cmpd="sng" algn="ctr">
                  <a:gradFill flip="none" rotWithShape="1">
                    <a:gsLst>
                      <a:gs pos="0">
                        <a:srgbClr val="0000FF"/>
                      </a:gs>
                      <a:gs pos="44000">
                        <a:srgbClr val="ABDB77"/>
                      </a:gs>
                      <a:gs pos="68000">
                        <a:srgbClr val="0000FF"/>
                      </a:gs>
                      <a:gs pos="22000">
                        <a:srgbClr val="0000FF"/>
                      </a:gs>
                      <a:gs pos="63000">
                        <a:srgbClr val="ABDB77"/>
                      </a:gs>
                      <a:gs pos="100000">
                        <a:srgbClr val="ABDB77"/>
                      </a:gs>
                    </a:gsLst>
                    <a:path path="rect">
                      <a:fillToRect l="100000" t="100000"/>
                    </a:path>
                    <a:tileRect r="-100000" b="-100000"/>
                  </a:gra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新細明體" pitchFamily="18" charset="-120"/>
                  </a:endParaRPr>
                </a:p>
              </p:txBody>
            </p:sp>
            <p:cxnSp>
              <p:nvCxnSpPr>
                <p:cNvPr id="158" name="Straight Arrow Connector 157"/>
                <p:cNvCxnSpPr/>
                <p:nvPr/>
              </p:nvCxnSpPr>
              <p:spPr bwMode="auto">
                <a:xfrm flipH="1">
                  <a:off x="2274603" y="2029479"/>
                  <a:ext cx="104470" cy="154208"/>
                </a:xfrm>
                <a:prstGeom prst="straightConnector1">
                  <a:avLst/>
                </a:prstGeom>
                <a:ln w="6350" cmpd="sng">
                  <a:gradFill flip="none" rotWithShape="1">
                    <a:gsLst>
                      <a:gs pos="82000">
                        <a:srgbClr val="3333CC"/>
                      </a:gs>
                      <a:gs pos="91000">
                        <a:srgbClr val="FFFF00"/>
                      </a:gs>
                      <a:gs pos="100000">
                        <a:srgbClr val="FFFF00"/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prstDash val="solid"/>
                  <a:headEnd type="none" w="med" len="med"/>
                  <a:tailEnd type="stealth" w="lg" len="lg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Freeform 140"/>
              <p:cNvSpPr/>
              <p:nvPr/>
            </p:nvSpPr>
            <p:spPr bwMode="auto">
              <a:xfrm flipH="1">
                <a:off x="185733" y="2309548"/>
                <a:ext cx="918498" cy="1810065"/>
              </a:xfrm>
              <a:custGeom>
                <a:avLst/>
                <a:gdLst>
                  <a:gd name="connsiteX0" fmla="*/ 587141 w 587141"/>
                  <a:gd name="connsiteY0" fmla="*/ 1742173 h 1742173"/>
                  <a:gd name="connsiteX1" fmla="*/ 346509 w 587141"/>
                  <a:gd name="connsiteY1" fmla="*/ 0 h 1742173"/>
                  <a:gd name="connsiteX2" fmla="*/ 0 w 587141"/>
                  <a:gd name="connsiteY2" fmla="*/ 96253 h 1742173"/>
                  <a:gd name="connsiteX0" fmla="*/ 0 w 640713"/>
                  <a:gd name="connsiteY0" fmla="*/ 1876926 h 1876926"/>
                  <a:gd name="connsiteX1" fmla="*/ 640713 w 640713"/>
                  <a:gd name="connsiteY1" fmla="*/ 0 h 1876926"/>
                  <a:gd name="connsiteX2" fmla="*/ 294204 w 640713"/>
                  <a:gd name="connsiteY2" fmla="*/ 96253 h 1876926"/>
                  <a:gd name="connsiteX0" fmla="*/ 0 w 754680"/>
                  <a:gd name="connsiteY0" fmla="*/ 1780673 h 1780673"/>
                  <a:gd name="connsiteX1" fmla="*/ 754680 w 754680"/>
                  <a:gd name="connsiteY1" fmla="*/ 567890 h 1780673"/>
                  <a:gd name="connsiteX2" fmla="*/ 294204 w 754680"/>
                  <a:gd name="connsiteY2" fmla="*/ 0 h 1780673"/>
                  <a:gd name="connsiteX0" fmla="*/ 0 w 754680"/>
                  <a:gd name="connsiteY0" fmla="*/ 1780673 h 1780673"/>
                  <a:gd name="connsiteX1" fmla="*/ 754680 w 754680"/>
                  <a:gd name="connsiteY1" fmla="*/ 567890 h 1780673"/>
                  <a:gd name="connsiteX2" fmla="*/ 339791 w 754680"/>
                  <a:gd name="connsiteY2" fmla="*/ 0 h 178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680" h="1780673">
                    <a:moveTo>
                      <a:pt x="0" y="1780673"/>
                    </a:moveTo>
                    <a:lnTo>
                      <a:pt x="754680" y="567890"/>
                    </a:lnTo>
                    <a:lnTo>
                      <a:pt x="339791" y="0"/>
                    </a:lnTo>
                  </a:path>
                </a:pathLst>
              </a:custGeom>
              <a:noFill/>
              <a:ln w="9525" cap="flat" cmpd="sng" algn="ctr">
                <a:gradFill>
                  <a:gsLst>
                    <a:gs pos="0">
                      <a:srgbClr val="0000FF"/>
                    </a:gs>
                    <a:gs pos="62900">
                      <a:srgbClr val="ABDB77"/>
                    </a:gs>
                    <a:gs pos="32000">
                      <a:srgbClr val="ABDB77"/>
                    </a:gs>
                    <a:gs pos="87000">
                      <a:srgbClr val="ABDB77"/>
                    </a:gs>
                    <a:gs pos="100000">
                      <a:srgbClr val="0000FF"/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43" name="Freeform 142"/>
              <p:cNvSpPr/>
              <p:nvPr/>
            </p:nvSpPr>
            <p:spPr bwMode="auto">
              <a:xfrm>
                <a:off x="3897907" y="1694046"/>
                <a:ext cx="417539" cy="1203158"/>
              </a:xfrm>
              <a:custGeom>
                <a:avLst/>
                <a:gdLst>
                  <a:gd name="connsiteX0" fmla="*/ 202130 w 693019"/>
                  <a:gd name="connsiteY0" fmla="*/ 0 h 1241659"/>
                  <a:gd name="connsiteX1" fmla="*/ 693019 w 693019"/>
                  <a:gd name="connsiteY1" fmla="*/ 1241659 h 1241659"/>
                  <a:gd name="connsiteX2" fmla="*/ 0 w 693019"/>
                  <a:gd name="connsiteY2" fmla="*/ 1203158 h 1241659"/>
                  <a:gd name="connsiteX0" fmla="*/ 202130 w 693019"/>
                  <a:gd name="connsiteY0" fmla="*/ 0 h 1203158"/>
                  <a:gd name="connsiteX1" fmla="*/ 693019 w 693019"/>
                  <a:gd name="connsiteY1" fmla="*/ 1193533 h 1203158"/>
                  <a:gd name="connsiteX2" fmla="*/ 0 w 693019"/>
                  <a:gd name="connsiteY2" fmla="*/ 1203158 h 120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019" h="1203158">
                    <a:moveTo>
                      <a:pt x="202130" y="0"/>
                    </a:moveTo>
                    <a:lnTo>
                      <a:pt x="693019" y="1193533"/>
                    </a:lnTo>
                    <a:lnTo>
                      <a:pt x="0" y="1203158"/>
                    </a:lnTo>
                  </a:path>
                </a:pathLst>
              </a:custGeom>
              <a:noFill/>
              <a:ln w="9525" cap="flat" cmpd="sng" algn="ctr">
                <a:gradFill flip="none" rotWithShape="1">
                  <a:gsLst>
                    <a:gs pos="0">
                      <a:srgbClr val="0000FF"/>
                    </a:gs>
                    <a:gs pos="54000">
                      <a:srgbClr val="ABDB77"/>
                    </a:gs>
                    <a:gs pos="24000">
                      <a:srgbClr val="0000FF"/>
                    </a:gs>
                    <a:gs pos="77000">
                      <a:srgbClr val="ABDB77"/>
                    </a:gs>
                    <a:gs pos="100000">
                      <a:srgbClr val="0000FF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8714729" y="1340768"/>
              <a:ext cx="3355501" cy="5460630"/>
              <a:chOff x="8760296" y="1337961"/>
              <a:chExt cx="3355501" cy="5460630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8760296" y="1337961"/>
                <a:ext cx="3355501" cy="5460630"/>
                <a:chOff x="8573147" y="1453194"/>
                <a:chExt cx="3355501" cy="5460630"/>
              </a:xfrm>
            </p:grpSpPr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3147" y="1453194"/>
                  <a:ext cx="3249168" cy="2060448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93836" y="5302444"/>
                  <a:ext cx="1937714" cy="822220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34860" y="5335627"/>
                  <a:ext cx="2193788" cy="944910"/>
                </a:xfrm>
                <a:prstGeom prst="rect">
                  <a:avLst/>
                </a:prstGeom>
              </p:spPr>
            </p:pic>
            <p:cxnSp>
              <p:nvCxnSpPr>
                <p:cNvPr id="119" name="Straight Arrow Connector 118"/>
                <p:cNvCxnSpPr/>
                <p:nvPr/>
              </p:nvCxnSpPr>
              <p:spPr bwMode="auto">
                <a:xfrm flipV="1">
                  <a:off x="9433109" y="2896161"/>
                  <a:ext cx="185955" cy="947137"/>
                </a:xfrm>
                <a:prstGeom prst="straightConnector1">
                  <a:avLst/>
                </a:prstGeom>
                <a:ln w="6350">
                  <a:gradFill>
                    <a:gsLst>
                      <a:gs pos="0">
                        <a:srgbClr val="0033CC"/>
                      </a:gs>
                      <a:gs pos="54000">
                        <a:srgbClr val="0033CC"/>
                      </a:gs>
                      <a:gs pos="83000">
                        <a:srgbClr val="FFFF00"/>
                      </a:gs>
                      <a:gs pos="100000">
                        <a:srgbClr val="FFFF00"/>
                      </a:gs>
                    </a:gsLst>
                    <a:lin ang="5400000" scaled="1"/>
                  </a:gradFill>
                  <a:prstDash val="solid"/>
                  <a:headEnd type="none" w="med" len="med"/>
                  <a:tailEnd type="stealth" w="lg" len="lg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120" name="Group 119"/>
                <p:cNvGrpSpPr/>
                <p:nvPr/>
              </p:nvGrpSpPr>
              <p:grpSpPr>
                <a:xfrm>
                  <a:off x="9077203" y="3378453"/>
                  <a:ext cx="1767470" cy="1256758"/>
                  <a:chOff x="9088465" y="3441045"/>
                  <a:chExt cx="1767470" cy="1256758"/>
                </a:xfrm>
              </p:grpSpPr>
              <p:pic>
                <p:nvPicPr>
                  <p:cNvPr id="127" name="圖片 6" descr="2. 可伸縮式腳踏SIDE STEP.png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335" r="6320"/>
                  <a:stretch/>
                </p:blipFill>
                <p:spPr bwMode="auto">
                  <a:xfrm>
                    <a:off x="9088465" y="3441045"/>
                    <a:ext cx="1767470" cy="11018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28" name="文字方塊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352105" y="4405415"/>
                    <a:ext cx="1031051" cy="2923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3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SIDE STEP</a:t>
                    </a:r>
                    <a:endParaRPr lang="en-US" altLang="zh-TW" sz="13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1" name="Group 120"/>
                <p:cNvGrpSpPr/>
                <p:nvPr/>
              </p:nvGrpSpPr>
              <p:grpSpPr>
                <a:xfrm>
                  <a:off x="9862638" y="3720174"/>
                  <a:ext cx="1865255" cy="1615844"/>
                  <a:chOff x="9862638" y="3720174"/>
                  <a:chExt cx="1865255" cy="1615844"/>
                </a:xfrm>
              </p:grpSpPr>
              <p:pic>
                <p:nvPicPr>
                  <p:cNvPr id="125" name="Picture 5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527" b="23061"/>
                  <a:stretch>
                    <a:fillRect/>
                  </a:stretch>
                </p:blipFill>
                <p:spPr bwMode="auto">
                  <a:xfrm rot="16782307">
                    <a:off x="10427865" y="4204514"/>
                    <a:ext cx="1385625" cy="4169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26" name="Rectangle 125"/>
                  <p:cNvSpPr/>
                  <p:nvPr/>
                </p:nvSpPr>
                <p:spPr>
                  <a:xfrm>
                    <a:off x="9862638" y="5043630"/>
                    <a:ext cx="1865255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fontAlgn="ctr"/>
                    <a:r>
                      <a:rPr lang="en-US" sz="13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SLD ASSIST HANDLE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>
                <a:xfrm>
                  <a:off x="8621094" y="6621436"/>
                  <a:ext cx="1855444" cy="2923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300" b="1" dirty="0">
                      <a:solidFill>
                        <a:schemeClr val="tx1"/>
                      </a:solidFill>
                    </a:rPr>
                    <a:t>STRAP DRIVESHAFT</a:t>
                  </a: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10034186" y="6219562"/>
                  <a:ext cx="1765227" cy="2923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300" b="1" dirty="0">
                      <a:solidFill>
                        <a:schemeClr val="tx1"/>
                      </a:solidFill>
                    </a:rPr>
                    <a:t>STRP-FU/TNK SUPT</a:t>
                  </a:r>
                </a:p>
              </p:txBody>
            </p:sp>
            <p:sp>
              <p:nvSpPr>
                <p:cNvPr id="124" name="Freeform 123"/>
                <p:cNvSpPr/>
                <p:nvPr/>
              </p:nvSpPr>
              <p:spPr bwMode="auto">
                <a:xfrm>
                  <a:off x="11572921" y="2176081"/>
                  <a:ext cx="334764" cy="3322709"/>
                </a:xfrm>
                <a:custGeom>
                  <a:avLst/>
                  <a:gdLst>
                    <a:gd name="connsiteX0" fmla="*/ 0 w 345440"/>
                    <a:gd name="connsiteY0" fmla="*/ 203200 h 3322320"/>
                    <a:gd name="connsiteX1" fmla="*/ 345440 w 345440"/>
                    <a:gd name="connsiteY1" fmla="*/ 0 h 3322320"/>
                    <a:gd name="connsiteX2" fmla="*/ 10160 w 345440"/>
                    <a:gd name="connsiteY2" fmla="*/ 3322320 h 3322320"/>
                    <a:gd name="connsiteX0" fmla="*/ 212 w 345652"/>
                    <a:gd name="connsiteY0" fmla="*/ 203200 h 4019310"/>
                    <a:gd name="connsiteX1" fmla="*/ 345652 w 345652"/>
                    <a:gd name="connsiteY1" fmla="*/ 0 h 4019310"/>
                    <a:gd name="connsiteX2" fmla="*/ 0 w 345652"/>
                    <a:gd name="connsiteY2" fmla="*/ 4019310 h 4019310"/>
                    <a:gd name="connsiteX0" fmla="*/ 0 w 702374"/>
                    <a:gd name="connsiteY0" fmla="*/ 203200 h 4019310"/>
                    <a:gd name="connsiteX1" fmla="*/ 702374 w 702374"/>
                    <a:gd name="connsiteY1" fmla="*/ 0 h 4019310"/>
                    <a:gd name="connsiteX2" fmla="*/ 356722 w 702374"/>
                    <a:gd name="connsiteY2" fmla="*/ 4019310 h 4019310"/>
                    <a:gd name="connsiteX0" fmla="*/ 0 w 702374"/>
                    <a:gd name="connsiteY0" fmla="*/ 203200 h 4019310"/>
                    <a:gd name="connsiteX1" fmla="*/ 702374 w 702374"/>
                    <a:gd name="connsiteY1" fmla="*/ 0 h 4019310"/>
                    <a:gd name="connsiteX2" fmla="*/ 356722 w 702374"/>
                    <a:gd name="connsiteY2" fmla="*/ 4019310 h 4019310"/>
                    <a:gd name="connsiteX0" fmla="*/ 0 w 702374"/>
                    <a:gd name="connsiteY0" fmla="*/ 203200 h 4019310"/>
                    <a:gd name="connsiteX1" fmla="*/ 702374 w 702374"/>
                    <a:gd name="connsiteY1" fmla="*/ 0 h 4019310"/>
                    <a:gd name="connsiteX2" fmla="*/ 356722 w 702374"/>
                    <a:gd name="connsiteY2" fmla="*/ 4019310 h 4019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02374" h="4019310">
                      <a:moveTo>
                        <a:pt x="0" y="203200"/>
                      </a:moveTo>
                      <a:cubicBezTo>
                        <a:pt x="710242" y="2325"/>
                        <a:pt x="27659" y="200874"/>
                        <a:pt x="702374" y="0"/>
                      </a:cubicBezTo>
                      <a:cubicBezTo>
                        <a:pt x="590614" y="1107440"/>
                        <a:pt x="468482" y="2911870"/>
                        <a:pt x="356722" y="4019310"/>
                      </a:cubicBezTo>
                    </a:path>
                  </a:pathLst>
                </a:custGeom>
                <a:ln w="6350">
                  <a:gradFill flip="none" rotWithShape="1">
                    <a:gsLst>
                      <a:gs pos="0">
                        <a:srgbClr val="FFFF00"/>
                      </a:gs>
                      <a:gs pos="0">
                        <a:srgbClr val="0033CC"/>
                      </a:gs>
                      <a:gs pos="67000">
                        <a:srgbClr val="ABDB77"/>
                      </a:gs>
                      <a:gs pos="24000">
                        <a:srgbClr val="ABDB77"/>
                      </a:gs>
                      <a:gs pos="100000">
                        <a:srgbClr val="0033CC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headEnd type="stealth" w="lg" len="lg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新細明體" pitchFamily="18" charset="-120"/>
                  </a:endParaRPr>
                </a:p>
              </p:txBody>
            </p:sp>
          </p:grpSp>
          <p:sp>
            <p:nvSpPr>
              <p:cNvPr id="37" name="Freeform 36"/>
              <p:cNvSpPr/>
              <p:nvPr/>
            </p:nvSpPr>
            <p:spPr bwMode="auto">
              <a:xfrm>
                <a:off x="9086248" y="2636912"/>
                <a:ext cx="377213" cy="2267129"/>
              </a:xfrm>
              <a:custGeom>
                <a:avLst/>
                <a:gdLst>
                  <a:gd name="connsiteX0" fmla="*/ 452388 w 452388"/>
                  <a:gd name="connsiteY0" fmla="*/ 2358189 h 2358189"/>
                  <a:gd name="connsiteX1" fmla="*/ 0 w 452388"/>
                  <a:gd name="connsiteY1" fmla="*/ 336884 h 2358189"/>
                  <a:gd name="connsiteX2" fmla="*/ 404261 w 452388"/>
                  <a:gd name="connsiteY2" fmla="*/ 0 h 2358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2388" h="2358189">
                    <a:moveTo>
                      <a:pt x="452388" y="2358189"/>
                    </a:moveTo>
                    <a:lnTo>
                      <a:pt x="0" y="336884"/>
                    </a:lnTo>
                    <a:lnTo>
                      <a:pt x="404261" y="0"/>
                    </a:lnTo>
                  </a:path>
                </a:pathLst>
              </a:custGeom>
              <a:noFill/>
              <a:ln w="6350" cap="flat" cmpd="sng" algn="ctr">
                <a:gradFill>
                  <a:gsLst>
                    <a:gs pos="0">
                      <a:srgbClr val="FFFF00"/>
                    </a:gs>
                    <a:gs pos="38000">
                      <a:srgbClr val="ABDB77"/>
                    </a:gs>
                    <a:gs pos="83000">
                      <a:srgbClr val="ABDB77"/>
                    </a:gs>
                    <a:gs pos="100000">
                      <a:srgbClr val="0000FF"/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55" name="Freeform 154"/>
              <p:cNvSpPr/>
              <p:nvPr/>
            </p:nvSpPr>
            <p:spPr bwMode="auto">
              <a:xfrm>
                <a:off x="10087276" y="2136808"/>
                <a:ext cx="1270535" cy="1645920"/>
              </a:xfrm>
              <a:custGeom>
                <a:avLst/>
                <a:gdLst>
                  <a:gd name="connsiteX0" fmla="*/ 1270535 w 1270535"/>
                  <a:gd name="connsiteY0" fmla="*/ 1645920 h 1645920"/>
                  <a:gd name="connsiteX1" fmla="*/ 38501 w 1270535"/>
                  <a:gd name="connsiteY1" fmla="*/ 1068405 h 1645920"/>
                  <a:gd name="connsiteX2" fmla="*/ 134753 w 1270535"/>
                  <a:gd name="connsiteY2" fmla="*/ 67377 h 1645920"/>
                  <a:gd name="connsiteX3" fmla="*/ 0 w 1270535"/>
                  <a:gd name="connsiteY3" fmla="*/ 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535" h="1645920">
                    <a:moveTo>
                      <a:pt x="1270535" y="1645920"/>
                    </a:moveTo>
                    <a:lnTo>
                      <a:pt x="38501" y="1068405"/>
                    </a:lnTo>
                    <a:lnTo>
                      <a:pt x="134753" y="67377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flat" cmpd="sng" algn="ctr">
                <a:gradFill>
                  <a:gsLst>
                    <a:gs pos="0">
                      <a:srgbClr val="FFFF00"/>
                    </a:gs>
                    <a:gs pos="19885">
                      <a:srgbClr val="FFFF00"/>
                    </a:gs>
                    <a:gs pos="41000">
                      <a:srgbClr val="ABDB77"/>
                    </a:gs>
                    <a:gs pos="60000">
                      <a:srgbClr val="ABDB77"/>
                    </a:gs>
                    <a:gs pos="100000">
                      <a:srgbClr val="0000FF"/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>
              <a:off x="4295800" y="1268760"/>
              <a:ext cx="4427037" cy="5225807"/>
              <a:chOff x="4295800" y="1305169"/>
              <a:chExt cx="4427037" cy="5225807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93667" y="1305169"/>
                <a:ext cx="3754064" cy="1732679"/>
              </a:xfrm>
              <a:prstGeom prst="rect">
                <a:avLst/>
              </a:prstGeom>
            </p:spPr>
          </p:pic>
          <p:grpSp>
            <p:nvGrpSpPr>
              <p:cNvPr id="181" name="Group 180"/>
              <p:cNvGrpSpPr/>
              <p:nvPr/>
            </p:nvGrpSpPr>
            <p:grpSpPr>
              <a:xfrm>
                <a:off x="4295800" y="2309548"/>
                <a:ext cx="4427037" cy="4221428"/>
                <a:chOff x="4403073" y="2309548"/>
                <a:chExt cx="4427037" cy="4221428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4403073" y="3175553"/>
                  <a:ext cx="4427037" cy="3355423"/>
                  <a:chOff x="4070759" y="3335726"/>
                  <a:chExt cx="4427037" cy="3355423"/>
                </a:xfrm>
              </p:grpSpPr>
              <p:pic>
                <p:nvPicPr>
                  <p:cNvPr id="94" name="Picture 2"/>
                  <p:cNvPicPr>
                    <a:picLocks noChangeAspect="1"/>
                  </p:cNvPicPr>
                  <p:nvPr/>
                </p:nvPicPr>
                <p:blipFill>
                  <a:blip r:embed="rId1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91802" y="3335726"/>
                    <a:ext cx="1566730" cy="19018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95" name="Picture 32"/>
                  <p:cNvPicPr>
                    <a:picLocks noChangeAspect="1"/>
                  </p:cNvPicPr>
                  <p:nvPr/>
                </p:nvPicPr>
                <p:blipFill>
                  <a:blip r:embed="rId16" cstate="email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70759" y="3706935"/>
                    <a:ext cx="1413356" cy="87023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7094968" y="3339794"/>
                    <a:ext cx="861657" cy="1325098"/>
                    <a:chOff x="6997117" y="3300621"/>
                    <a:chExt cx="861657" cy="1325098"/>
                  </a:xfrm>
                </p:grpSpPr>
                <p:pic>
                  <p:nvPicPr>
                    <p:cNvPr id="111" name="Picture 1"/>
                    <p:cNvPicPr>
                      <a:picLocks noChangeAspect="1"/>
                    </p:cNvPicPr>
                    <p:nvPr/>
                  </p:nvPicPr>
                  <p:blipFill>
                    <a:blip r:embed="rId17" cstate="email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33232" y="3300621"/>
                      <a:ext cx="425542" cy="129309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2" name="Picture 31"/>
                    <p:cNvPicPr>
                      <a:picLocks noChangeAspect="1"/>
                    </p:cNvPicPr>
                    <p:nvPr/>
                  </p:nvPicPr>
                  <p:blipFill>
                    <a:blip r:embed="rId18" cstate="email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5956652">
                      <a:off x="6566229" y="3769289"/>
                      <a:ext cx="1287318" cy="42554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98" name="圖片 11" descr="8. 座椅底座 FRAME SUB ASSY FR SEAT CUSHION.png"/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66676" y="5396220"/>
                    <a:ext cx="1466797" cy="9039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99" name="Straight Arrow Connector 98"/>
                  <p:cNvCxnSpPr/>
                  <p:nvPr/>
                </p:nvCxnSpPr>
                <p:spPr bwMode="auto">
                  <a:xfrm flipV="1">
                    <a:off x="5515201" y="5110722"/>
                    <a:ext cx="257495" cy="375780"/>
                  </a:xfrm>
                  <a:prstGeom prst="straightConnector1">
                    <a:avLst/>
                  </a:prstGeom>
                  <a:ln w="6350">
                    <a:solidFill>
                      <a:srgbClr val="3333CC"/>
                    </a:solidFill>
                    <a:prstDash val="solid"/>
                    <a:headEnd type="none" w="med" len="med"/>
                    <a:tailEnd type="stealth" w="lg" len="lg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Arrow Connector 99"/>
                  <p:cNvCxnSpPr/>
                  <p:nvPr/>
                </p:nvCxnSpPr>
                <p:spPr bwMode="auto">
                  <a:xfrm flipV="1">
                    <a:off x="5389211" y="4250443"/>
                    <a:ext cx="301169" cy="33620"/>
                  </a:xfrm>
                  <a:prstGeom prst="straightConnector1">
                    <a:avLst/>
                  </a:prstGeom>
                  <a:ln w="6350">
                    <a:solidFill>
                      <a:srgbClr val="3333CC"/>
                    </a:solidFill>
                    <a:prstDash val="solid"/>
                    <a:headEnd type="none" w="med" len="med"/>
                    <a:tailEnd type="stealth" w="lg" len="lg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Arrow Connector 100"/>
                  <p:cNvCxnSpPr/>
                  <p:nvPr/>
                </p:nvCxnSpPr>
                <p:spPr bwMode="auto">
                  <a:xfrm flipH="1" flipV="1">
                    <a:off x="6750613" y="5080816"/>
                    <a:ext cx="347433" cy="403924"/>
                  </a:xfrm>
                  <a:prstGeom prst="straightConnector1">
                    <a:avLst/>
                  </a:prstGeom>
                  <a:ln w="6350">
                    <a:solidFill>
                      <a:srgbClr val="3333CC"/>
                    </a:solidFill>
                    <a:prstDash val="solid"/>
                    <a:headEnd type="none" w="med" len="med"/>
                    <a:tailEnd type="stealth" w="lg" len="lg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文字方塊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32201" y="6198706"/>
                    <a:ext cx="1728999" cy="4924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9pPr>
                  </a:lstStyle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altLang="zh-TW" sz="1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FRAME SUB-ASSY</a:t>
                    </a:r>
                    <a:r>
                      <a:rPr lang="en-US" altLang="zh-TW" sz="13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</a:t>
                    </a:r>
                  </a:p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altLang="zh-TW" sz="13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TW" sz="1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 SEAT CUSHION</a:t>
                    </a:r>
                  </a:p>
                </p:txBody>
              </p:sp>
              <p:sp>
                <p:nvSpPr>
                  <p:cNvPr id="104" name="文字方塊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06140" y="6164246"/>
                    <a:ext cx="1970411" cy="2923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9pPr>
                  </a:lstStyle>
                  <a:p>
                    <a:pPr algn="ctr" eaLnBrk="1" hangingPunct="1"/>
                    <a:r>
                      <a:rPr lang="en-US" altLang="zh-TW" sz="1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HINGE ASSY, RR SEAT</a:t>
                    </a:r>
                  </a:p>
                </p:txBody>
              </p:sp>
              <p:sp>
                <p:nvSpPr>
                  <p:cNvPr id="107" name="文字方塊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39327" y="4551269"/>
                    <a:ext cx="1375859" cy="4924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9pPr>
                  </a:lstStyle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altLang="zh-TW" sz="1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PANEL RR</a:t>
                    </a:r>
                  </a:p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altLang="zh-TW" sz="1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SEAT BACK</a:t>
                    </a:r>
                  </a:p>
                </p:txBody>
              </p:sp>
              <p:sp>
                <p:nvSpPr>
                  <p:cNvPr id="109" name="文字方塊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83444" y="4639459"/>
                    <a:ext cx="1614352" cy="49244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1pPr>
                    <a:lvl2pPr marL="742950" indent="-28575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2pPr>
                    <a:lvl3pPr marL="11430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3pPr>
                    <a:lvl4pPr marL="16002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4pPr>
                    <a:lvl5pPr marL="2057400" indent="-228600" eaLnBrk="0" hangingPunct="0"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400">
                        <a:solidFill>
                          <a:schemeClr val="tx1"/>
                        </a:solidFill>
                        <a:latin typeface="Verdana" pitchFamily="34" charset="0"/>
                        <a:ea typeface="新細明體" charset="-120"/>
                      </a:defRPr>
                    </a:lvl9pPr>
                  </a:lstStyle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altLang="zh-TW" sz="1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FRAME, RR SEAT</a:t>
                    </a:r>
                  </a:p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altLang="zh-TW" sz="13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CUSHION SIDE</a:t>
                    </a:r>
                  </a:p>
                </p:txBody>
              </p:sp>
              <p:pic>
                <p:nvPicPr>
                  <p:cNvPr id="110" name="Picture 11"/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54224">
                    <a:off x="4323116" y="5353998"/>
                    <a:ext cx="2204132" cy="8861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38" name="Freeform 37"/>
                <p:cNvSpPr/>
                <p:nvPr/>
              </p:nvSpPr>
              <p:spPr bwMode="auto">
                <a:xfrm flipH="1">
                  <a:off x="6223429" y="2309548"/>
                  <a:ext cx="45719" cy="963041"/>
                </a:xfrm>
                <a:custGeom>
                  <a:avLst/>
                  <a:gdLst>
                    <a:gd name="connsiteX0" fmla="*/ 250257 w 250257"/>
                    <a:gd name="connsiteY0" fmla="*/ 1260909 h 1260909"/>
                    <a:gd name="connsiteX1" fmla="*/ 0 w 250257"/>
                    <a:gd name="connsiteY1" fmla="*/ 0 h 1260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0257" h="1260909">
                      <a:moveTo>
                        <a:pt x="250257" y="126090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flat" cmpd="sng" algn="ctr">
                  <a:gradFill>
                    <a:gsLst>
                      <a:gs pos="0">
                        <a:srgbClr val="FFFF00"/>
                      </a:gs>
                      <a:gs pos="46000">
                        <a:srgbClr val="ABDB77"/>
                      </a:gs>
                      <a:gs pos="73000">
                        <a:srgbClr val="ABDB77"/>
                      </a:gs>
                      <a:gs pos="100000">
                        <a:srgbClr val="0000FF"/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新細明體" pitchFamily="18" charset="-120"/>
                  </a:endParaRPr>
                </a:p>
              </p:txBody>
            </p:sp>
            <p:sp>
              <p:nvSpPr>
                <p:cNvPr id="157" name="Freeform 156"/>
                <p:cNvSpPr/>
                <p:nvPr/>
              </p:nvSpPr>
              <p:spPr bwMode="auto">
                <a:xfrm>
                  <a:off x="6156052" y="3734602"/>
                  <a:ext cx="1337911" cy="490889"/>
                </a:xfrm>
                <a:custGeom>
                  <a:avLst/>
                  <a:gdLst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00514 w 1337911"/>
                    <a:gd name="connsiteY2" fmla="*/ 231006 h 490889"/>
                    <a:gd name="connsiteX3" fmla="*/ 693019 w 1337911"/>
                    <a:gd name="connsiteY3" fmla="*/ 481263 h 490889"/>
                    <a:gd name="connsiteX4" fmla="*/ 0 w 1337911"/>
                    <a:gd name="connsiteY4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00514 w 1337911"/>
                    <a:gd name="connsiteY2" fmla="*/ 231006 h 490889"/>
                    <a:gd name="connsiteX3" fmla="*/ 693019 w 1337911"/>
                    <a:gd name="connsiteY3" fmla="*/ 489200 h 490889"/>
                    <a:gd name="connsiteX4" fmla="*/ 0 w 1337911"/>
                    <a:gd name="connsiteY4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00514 w 1337911"/>
                    <a:gd name="connsiteY2" fmla="*/ 231006 h 490889"/>
                    <a:gd name="connsiteX3" fmla="*/ 694607 w 1337911"/>
                    <a:gd name="connsiteY3" fmla="*/ 490788 h 490889"/>
                    <a:gd name="connsiteX4" fmla="*/ 0 w 1337911"/>
                    <a:gd name="connsiteY4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00514 w 1337911"/>
                    <a:gd name="connsiteY2" fmla="*/ 231006 h 490889"/>
                    <a:gd name="connsiteX3" fmla="*/ 696195 w 1337911"/>
                    <a:gd name="connsiteY3" fmla="*/ 489201 h 490889"/>
                    <a:gd name="connsiteX4" fmla="*/ 0 w 1337911"/>
                    <a:gd name="connsiteY4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00514 w 1337911"/>
                    <a:gd name="connsiteY2" fmla="*/ 231006 h 490889"/>
                    <a:gd name="connsiteX3" fmla="*/ 694608 w 1337911"/>
                    <a:gd name="connsiteY3" fmla="*/ 489201 h 490889"/>
                    <a:gd name="connsiteX4" fmla="*/ 0 w 1337911"/>
                    <a:gd name="connsiteY4" fmla="*/ 385011 h 490889"/>
                    <a:gd name="connsiteX0" fmla="*/ 1337911 w 1337911"/>
                    <a:gd name="connsiteY0" fmla="*/ 0 h 559051"/>
                    <a:gd name="connsiteX1" fmla="*/ 693019 w 1337911"/>
                    <a:gd name="connsiteY1" fmla="*/ 490889 h 559051"/>
                    <a:gd name="connsiteX2" fmla="*/ 500514 w 1337911"/>
                    <a:gd name="connsiteY2" fmla="*/ 231006 h 559051"/>
                    <a:gd name="connsiteX3" fmla="*/ 694608 w 1337911"/>
                    <a:gd name="connsiteY3" fmla="*/ 559051 h 559051"/>
                    <a:gd name="connsiteX4" fmla="*/ 0 w 1337911"/>
                    <a:gd name="connsiteY4" fmla="*/ 385011 h 559051"/>
                    <a:gd name="connsiteX0" fmla="*/ 1337911 w 1337911"/>
                    <a:gd name="connsiteY0" fmla="*/ 0 h 492376"/>
                    <a:gd name="connsiteX1" fmla="*/ 693019 w 1337911"/>
                    <a:gd name="connsiteY1" fmla="*/ 490889 h 492376"/>
                    <a:gd name="connsiteX2" fmla="*/ 500514 w 1337911"/>
                    <a:gd name="connsiteY2" fmla="*/ 231006 h 492376"/>
                    <a:gd name="connsiteX3" fmla="*/ 691433 w 1337911"/>
                    <a:gd name="connsiteY3" fmla="*/ 492376 h 492376"/>
                    <a:gd name="connsiteX4" fmla="*/ 0 w 1337911"/>
                    <a:gd name="connsiteY4" fmla="*/ 385011 h 492376"/>
                    <a:gd name="connsiteX0" fmla="*/ 1337911 w 1337911"/>
                    <a:gd name="connsiteY0" fmla="*/ 0 h 495551"/>
                    <a:gd name="connsiteX1" fmla="*/ 693019 w 1337911"/>
                    <a:gd name="connsiteY1" fmla="*/ 490889 h 495551"/>
                    <a:gd name="connsiteX2" fmla="*/ 500514 w 1337911"/>
                    <a:gd name="connsiteY2" fmla="*/ 231006 h 495551"/>
                    <a:gd name="connsiteX3" fmla="*/ 693021 w 1337911"/>
                    <a:gd name="connsiteY3" fmla="*/ 495551 h 495551"/>
                    <a:gd name="connsiteX4" fmla="*/ 0 w 1337911"/>
                    <a:gd name="connsiteY4" fmla="*/ 385011 h 495551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00514 w 1337911"/>
                    <a:gd name="connsiteY2" fmla="*/ 231006 h 490889"/>
                    <a:gd name="connsiteX3" fmla="*/ 691434 w 1337911"/>
                    <a:gd name="connsiteY3" fmla="*/ 489201 h 490889"/>
                    <a:gd name="connsiteX4" fmla="*/ 0 w 1337911"/>
                    <a:gd name="connsiteY4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00514 w 1337911"/>
                    <a:gd name="connsiteY2" fmla="*/ 231006 h 490889"/>
                    <a:gd name="connsiteX3" fmla="*/ 693021 w 1337911"/>
                    <a:gd name="connsiteY3" fmla="*/ 490789 h 490889"/>
                    <a:gd name="connsiteX4" fmla="*/ 0 w 1337911"/>
                    <a:gd name="connsiteY4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14802 w 1337911"/>
                    <a:gd name="connsiteY2" fmla="*/ 224656 h 490889"/>
                    <a:gd name="connsiteX3" fmla="*/ 693021 w 1337911"/>
                    <a:gd name="connsiteY3" fmla="*/ 490789 h 490889"/>
                    <a:gd name="connsiteX4" fmla="*/ 0 w 1337911"/>
                    <a:gd name="connsiteY4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14802 w 1337911"/>
                    <a:gd name="connsiteY2" fmla="*/ 224656 h 490889"/>
                    <a:gd name="connsiteX3" fmla="*/ 513966 w 1337911"/>
                    <a:gd name="connsiteY3" fmla="*/ 221448 h 490889"/>
                    <a:gd name="connsiteX4" fmla="*/ 693021 w 1337911"/>
                    <a:gd name="connsiteY4" fmla="*/ 490789 h 490889"/>
                    <a:gd name="connsiteX5" fmla="*/ 0 w 1337911"/>
                    <a:gd name="connsiteY5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14802 w 1337911"/>
                    <a:gd name="connsiteY2" fmla="*/ 224656 h 490889"/>
                    <a:gd name="connsiteX3" fmla="*/ 564766 w 1337911"/>
                    <a:gd name="connsiteY3" fmla="*/ 167473 h 490889"/>
                    <a:gd name="connsiteX4" fmla="*/ 693021 w 1337911"/>
                    <a:gd name="connsiteY4" fmla="*/ 490789 h 490889"/>
                    <a:gd name="connsiteX5" fmla="*/ 0 w 1337911"/>
                    <a:gd name="connsiteY5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64014 w 1337911"/>
                    <a:gd name="connsiteY2" fmla="*/ 170681 h 490889"/>
                    <a:gd name="connsiteX3" fmla="*/ 564766 w 1337911"/>
                    <a:gd name="connsiteY3" fmla="*/ 167473 h 490889"/>
                    <a:gd name="connsiteX4" fmla="*/ 693021 w 1337911"/>
                    <a:gd name="connsiteY4" fmla="*/ 490789 h 490889"/>
                    <a:gd name="connsiteX5" fmla="*/ 0 w 1337911"/>
                    <a:gd name="connsiteY5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64014 w 1337911"/>
                    <a:gd name="connsiteY2" fmla="*/ 170681 h 490889"/>
                    <a:gd name="connsiteX3" fmla="*/ 564766 w 1337911"/>
                    <a:gd name="connsiteY3" fmla="*/ 167473 h 490889"/>
                    <a:gd name="connsiteX4" fmla="*/ 564766 w 1337911"/>
                    <a:gd name="connsiteY4" fmla="*/ 165886 h 490889"/>
                    <a:gd name="connsiteX5" fmla="*/ 693021 w 1337911"/>
                    <a:gd name="connsiteY5" fmla="*/ 490789 h 490889"/>
                    <a:gd name="connsiteX6" fmla="*/ 0 w 1337911"/>
                    <a:gd name="connsiteY6" fmla="*/ 385011 h 490889"/>
                    <a:gd name="connsiteX0" fmla="*/ 1337911 w 1337911"/>
                    <a:gd name="connsiteY0" fmla="*/ 7151 h 498040"/>
                    <a:gd name="connsiteX1" fmla="*/ 693019 w 1337911"/>
                    <a:gd name="connsiteY1" fmla="*/ 498040 h 498040"/>
                    <a:gd name="connsiteX2" fmla="*/ 564014 w 1337911"/>
                    <a:gd name="connsiteY2" fmla="*/ 177832 h 498040"/>
                    <a:gd name="connsiteX3" fmla="*/ 564766 w 1337911"/>
                    <a:gd name="connsiteY3" fmla="*/ 174624 h 498040"/>
                    <a:gd name="connsiteX4" fmla="*/ 629853 w 1337911"/>
                    <a:gd name="connsiteY4" fmla="*/ 0 h 498040"/>
                    <a:gd name="connsiteX5" fmla="*/ 693021 w 1337911"/>
                    <a:gd name="connsiteY5" fmla="*/ 497940 h 498040"/>
                    <a:gd name="connsiteX6" fmla="*/ 0 w 1337911"/>
                    <a:gd name="connsiteY6" fmla="*/ 392162 h 498040"/>
                    <a:gd name="connsiteX0" fmla="*/ 1337911 w 1337911"/>
                    <a:gd name="connsiteY0" fmla="*/ 7151 h 498040"/>
                    <a:gd name="connsiteX1" fmla="*/ 693019 w 1337911"/>
                    <a:gd name="connsiteY1" fmla="*/ 498040 h 498040"/>
                    <a:gd name="connsiteX2" fmla="*/ 564014 w 1337911"/>
                    <a:gd name="connsiteY2" fmla="*/ 177832 h 498040"/>
                    <a:gd name="connsiteX3" fmla="*/ 493328 w 1337911"/>
                    <a:gd name="connsiteY3" fmla="*/ 182561 h 498040"/>
                    <a:gd name="connsiteX4" fmla="*/ 629853 w 1337911"/>
                    <a:gd name="connsiteY4" fmla="*/ 0 h 498040"/>
                    <a:gd name="connsiteX5" fmla="*/ 693021 w 1337911"/>
                    <a:gd name="connsiteY5" fmla="*/ 497940 h 498040"/>
                    <a:gd name="connsiteX6" fmla="*/ 0 w 1337911"/>
                    <a:gd name="connsiteY6" fmla="*/ 392162 h 498040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564014 w 1337911"/>
                    <a:gd name="connsiteY2" fmla="*/ 170681 h 490889"/>
                    <a:gd name="connsiteX3" fmla="*/ 493328 w 1337911"/>
                    <a:gd name="connsiteY3" fmla="*/ 175410 h 490889"/>
                    <a:gd name="connsiteX4" fmla="*/ 645728 w 1337911"/>
                    <a:gd name="connsiteY4" fmla="*/ 107149 h 490889"/>
                    <a:gd name="connsiteX5" fmla="*/ 693021 w 1337911"/>
                    <a:gd name="connsiteY5" fmla="*/ 490789 h 490889"/>
                    <a:gd name="connsiteX6" fmla="*/ 0 w 1337911"/>
                    <a:gd name="connsiteY6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644977 w 1337911"/>
                    <a:gd name="connsiteY2" fmla="*/ 111944 h 490889"/>
                    <a:gd name="connsiteX3" fmla="*/ 493328 w 1337911"/>
                    <a:gd name="connsiteY3" fmla="*/ 175410 h 490889"/>
                    <a:gd name="connsiteX4" fmla="*/ 645728 w 1337911"/>
                    <a:gd name="connsiteY4" fmla="*/ 107149 h 490889"/>
                    <a:gd name="connsiteX5" fmla="*/ 693021 w 1337911"/>
                    <a:gd name="connsiteY5" fmla="*/ 490789 h 490889"/>
                    <a:gd name="connsiteX6" fmla="*/ 0 w 1337911"/>
                    <a:gd name="connsiteY6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644977 w 1337911"/>
                    <a:gd name="connsiteY2" fmla="*/ 111944 h 490889"/>
                    <a:gd name="connsiteX3" fmla="*/ 493328 w 1337911"/>
                    <a:gd name="connsiteY3" fmla="*/ 175410 h 490889"/>
                    <a:gd name="connsiteX4" fmla="*/ 642553 w 1337911"/>
                    <a:gd name="connsiteY4" fmla="*/ 111912 h 490889"/>
                    <a:gd name="connsiteX5" fmla="*/ 693021 w 1337911"/>
                    <a:gd name="connsiteY5" fmla="*/ 490789 h 490889"/>
                    <a:gd name="connsiteX6" fmla="*/ 0 w 1337911"/>
                    <a:gd name="connsiteY6" fmla="*/ 385011 h 490889"/>
                    <a:gd name="connsiteX0" fmla="*/ 1337911 w 1337911"/>
                    <a:gd name="connsiteY0" fmla="*/ 0 h 490889"/>
                    <a:gd name="connsiteX1" fmla="*/ 693019 w 1337911"/>
                    <a:gd name="connsiteY1" fmla="*/ 490889 h 490889"/>
                    <a:gd name="connsiteX2" fmla="*/ 644977 w 1337911"/>
                    <a:gd name="connsiteY2" fmla="*/ 111944 h 490889"/>
                    <a:gd name="connsiteX3" fmla="*/ 536190 w 1337911"/>
                    <a:gd name="connsiteY3" fmla="*/ 156360 h 490889"/>
                    <a:gd name="connsiteX4" fmla="*/ 642553 w 1337911"/>
                    <a:gd name="connsiteY4" fmla="*/ 111912 h 490889"/>
                    <a:gd name="connsiteX5" fmla="*/ 693021 w 1337911"/>
                    <a:gd name="connsiteY5" fmla="*/ 490789 h 490889"/>
                    <a:gd name="connsiteX6" fmla="*/ 0 w 1337911"/>
                    <a:gd name="connsiteY6" fmla="*/ 385011 h 490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37911" h="490889">
                      <a:moveTo>
                        <a:pt x="1337911" y="0"/>
                      </a:moveTo>
                      <a:lnTo>
                        <a:pt x="693019" y="490889"/>
                      </a:lnTo>
                      <a:lnTo>
                        <a:pt x="644977" y="111944"/>
                      </a:lnTo>
                      <a:lnTo>
                        <a:pt x="536190" y="156360"/>
                      </a:lnTo>
                      <a:lnTo>
                        <a:pt x="642553" y="111912"/>
                      </a:lnTo>
                      <a:lnTo>
                        <a:pt x="693021" y="490789"/>
                      </a:lnTo>
                      <a:lnTo>
                        <a:pt x="0" y="385011"/>
                      </a:lnTo>
                    </a:path>
                  </a:pathLst>
                </a:custGeom>
                <a:noFill/>
                <a:ln w="9525" cap="flat" cmpd="sng" algn="ctr">
                  <a:gradFill flip="none" rotWithShape="1">
                    <a:gsLst>
                      <a:gs pos="0">
                        <a:srgbClr val="0000FF"/>
                      </a:gs>
                      <a:gs pos="44000">
                        <a:srgbClr val="ABDB77"/>
                      </a:gs>
                      <a:gs pos="58000">
                        <a:srgbClr val="ABDB77"/>
                      </a:gs>
                      <a:gs pos="82000">
                        <a:srgbClr val="0000FF"/>
                      </a:gs>
                      <a:gs pos="100000">
                        <a:srgbClr val="0000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新細明體" pitchFamily="18" charset="-120"/>
                  </a:endParaRPr>
                </a:p>
              </p:txBody>
            </p:sp>
            <p:cxnSp>
              <p:nvCxnSpPr>
                <p:cNvPr id="164" name="Straight Arrow Connector 163"/>
                <p:cNvCxnSpPr/>
                <p:nvPr/>
              </p:nvCxnSpPr>
              <p:spPr bwMode="auto">
                <a:xfrm flipH="1">
                  <a:off x="6650957" y="3886617"/>
                  <a:ext cx="51724" cy="26576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</p:cxnSp>
          </p:grpSp>
        </p:grpSp>
      </p:grpSp>
      <p:grpSp>
        <p:nvGrpSpPr>
          <p:cNvPr id="69" name="Group 68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70" name="Oval 69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72" name="TextBox 71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38/52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itle 1"/>
          <p:cNvSpPr txBox="1">
            <a:spLocks/>
          </p:cNvSpPr>
          <p:nvPr/>
        </p:nvSpPr>
        <p:spPr bwMode="auto">
          <a:xfrm>
            <a:off x="2279576" y="116632"/>
            <a:ext cx="5943600" cy="4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Ô TÔ</a:t>
            </a:r>
            <a:endParaRPr lang="en-US" sz="2400" dirty="0"/>
          </a:p>
        </p:txBody>
      </p:sp>
      <p:sp>
        <p:nvSpPr>
          <p:cNvPr id="76" name="Rectangle 75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765004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3252992" y="821140"/>
            <a:ext cx="2180234" cy="1163109"/>
            <a:chOff x="5794868" y="1386240"/>
            <a:chExt cx="2398257" cy="127942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868" y="1688045"/>
              <a:ext cx="2236670" cy="977615"/>
            </a:xfrm>
            <a:prstGeom prst="rect">
              <a:avLst/>
            </a:prstGeom>
          </p:spPr>
        </p:pic>
        <p:sp>
          <p:nvSpPr>
            <p:cNvPr id="62" name="テキスト ボックス 2"/>
            <p:cNvSpPr txBox="1">
              <a:spLocks noChangeArrowheads="1"/>
            </p:cNvSpPr>
            <p:nvPr/>
          </p:nvSpPr>
          <p:spPr bwMode="auto">
            <a:xfrm>
              <a:off x="5893420" y="1386240"/>
              <a:ext cx="22997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9pPr>
            </a:lstStyle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BRKT SELECT LEVER</a:t>
              </a:r>
              <a:endPara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Picture 2" descr="Đánh giá Honda CR-V 2023: giá xe, nội ngoại thất, trang bị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" t="130" r="13936"/>
          <a:stretch/>
        </p:blipFill>
        <p:spPr bwMode="auto">
          <a:xfrm>
            <a:off x="5703594" y="741322"/>
            <a:ext cx="1728192" cy="14931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nda City August 2023 Price, Images, Mileage &amp; Colours - CarWale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" t="16764" r="4848" b="10739"/>
          <a:stretch/>
        </p:blipFill>
        <p:spPr bwMode="auto">
          <a:xfrm>
            <a:off x="3114507" y="2187966"/>
            <a:ext cx="5782242" cy="261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9681561" y="1292733"/>
            <a:ext cx="1515095" cy="1256750"/>
            <a:chOff x="10156974" y="2607418"/>
            <a:chExt cx="1515095" cy="1256750"/>
          </a:xfrm>
        </p:grpSpPr>
        <p:sp>
          <p:nvSpPr>
            <p:cNvPr id="81" name="Rectangle 80"/>
            <p:cNvSpPr/>
            <p:nvPr/>
          </p:nvSpPr>
          <p:spPr>
            <a:xfrm>
              <a:off x="10156974" y="3340948"/>
              <a:ext cx="15150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BRKT R/L, </a:t>
              </a:r>
              <a:r>
                <a:rPr lang="en-US" sz="14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RAD</a:t>
              </a:r>
            </a:p>
            <a:p>
              <a:pPr algn="ctr" fontAlgn="ctr">
                <a:spcBef>
                  <a:spcPts val="0"/>
                </a:spcBef>
              </a:pPr>
              <a:r>
                <a:rPr lang="en-US" sz="14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UP MTG</a:t>
              </a: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18"/>
            <a:stretch/>
          </p:blipFill>
          <p:spPr>
            <a:xfrm>
              <a:off x="10156974" y="2607418"/>
              <a:ext cx="1353312" cy="83867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41414" y="3508907"/>
            <a:ext cx="2176272" cy="917534"/>
            <a:chOff x="163130" y="3907386"/>
            <a:chExt cx="2176272" cy="917534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0" y="3907386"/>
              <a:ext cx="2176272" cy="725424"/>
            </a:xfrm>
            <a:prstGeom prst="rect">
              <a:avLst/>
            </a:prstGeom>
          </p:spPr>
        </p:pic>
        <p:sp>
          <p:nvSpPr>
            <p:cNvPr id="83" name="Rectangle 82"/>
            <p:cNvSpPr/>
            <p:nvPr/>
          </p:nvSpPr>
          <p:spPr>
            <a:xfrm>
              <a:off x="384380" y="4517143"/>
              <a:ext cx="18433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STIFF, RR JACK UP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824192" y="945074"/>
            <a:ext cx="1614224" cy="1086256"/>
            <a:chOff x="9956488" y="978682"/>
            <a:chExt cx="1614224" cy="1086256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617" y="978682"/>
              <a:ext cx="1354006" cy="853149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9956488" y="1757161"/>
              <a:ext cx="16142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sz="14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GST </a:t>
              </a:r>
              <a:r>
                <a:rPr lang="en-US" sz="14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R/L </a:t>
              </a:r>
              <a:r>
                <a:rPr lang="en-US" sz="14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RR BHD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07518" y="1215999"/>
            <a:ext cx="2561829" cy="2021648"/>
            <a:chOff x="876791" y="1484784"/>
            <a:chExt cx="2561829" cy="2021648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40" y="1484784"/>
              <a:ext cx="1447068" cy="108592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6791" y="2311913"/>
              <a:ext cx="1591774" cy="1194519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テキスト ボックス 2"/>
            <p:cNvSpPr txBox="1">
              <a:spLocks noChangeArrowheads="1"/>
            </p:cNvSpPr>
            <p:nvPr/>
          </p:nvSpPr>
          <p:spPr bwMode="auto">
            <a:xfrm>
              <a:off x="1094397" y="2320940"/>
              <a:ext cx="234422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9pPr>
            </a:lstStyle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HINGE COMP TRUNGE</a:t>
              </a:r>
              <a:endPara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4450" y="4629226"/>
            <a:ext cx="1730472" cy="1197287"/>
            <a:chOff x="5861688" y="2579153"/>
            <a:chExt cx="1730472" cy="1197287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7" t="31408" b="15243"/>
            <a:stretch/>
          </p:blipFill>
          <p:spPr>
            <a:xfrm>
              <a:off x="6044451" y="2579153"/>
              <a:ext cx="1547709" cy="757409"/>
            </a:xfrm>
            <a:prstGeom prst="rect">
              <a:avLst/>
            </a:prstGeom>
          </p:spPr>
        </p:pic>
        <p:sp>
          <p:nvSpPr>
            <p:cNvPr id="107" name="テキスト ボックス 2"/>
            <p:cNvSpPr txBox="1">
              <a:spLocks noChangeArrowheads="1"/>
            </p:cNvSpPr>
            <p:nvPr/>
          </p:nvSpPr>
          <p:spPr bwMode="auto">
            <a:xfrm>
              <a:off x="5861688" y="3253220"/>
              <a:ext cx="17278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9pPr>
            </a:lstStyle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PROTECTOR</a:t>
              </a:r>
            </a:p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COMP F/TANK</a:t>
              </a:r>
              <a:endPara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508264" y="5301208"/>
            <a:ext cx="2202634" cy="1457664"/>
            <a:chOff x="9482126" y="5276825"/>
            <a:chExt cx="2665186" cy="1763771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43" r="51670" b="6468"/>
            <a:stretch/>
          </p:blipFill>
          <p:spPr>
            <a:xfrm>
              <a:off x="10121790" y="5276825"/>
              <a:ext cx="654984" cy="1406620"/>
            </a:xfrm>
            <a:prstGeom prst="rect">
              <a:avLst/>
            </a:prstGeom>
          </p:spPr>
        </p:pic>
        <p:sp>
          <p:nvSpPr>
            <p:cNvPr id="110" name="テキスト ボックス 2"/>
            <p:cNvSpPr txBox="1">
              <a:spLocks noChangeArrowheads="1"/>
            </p:cNvSpPr>
            <p:nvPr/>
          </p:nvSpPr>
          <p:spPr bwMode="auto">
            <a:xfrm>
              <a:off x="9482126" y="6668186"/>
              <a:ext cx="2665186" cy="3724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9pPr>
            </a:lstStyle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BRACE FR FLOOR R/L</a:t>
              </a:r>
              <a:endPara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65" t="17398" r="6410" b="6468"/>
            <a:stretch/>
          </p:blipFill>
          <p:spPr>
            <a:xfrm>
              <a:off x="10819206" y="5295965"/>
              <a:ext cx="633238" cy="1374938"/>
            </a:xfrm>
            <a:prstGeom prst="rect">
              <a:avLst/>
            </a:prstGeom>
          </p:spPr>
        </p:pic>
      </p:grpSp>
      <p:grpSp>
        <p:nvGrpSpPr>
          <p:cNvPr id="112" name="Group 111"/>
          <p:cNvGrpSpPr/>
          <p:nvPr/>
        </p:nvGrpSpPr>
        <p:grpSpPr>
          <a:xfrm>
            <a:off x="1482898" y="5899577"/>
            <a:ext cx="2090641" cy="791528"/>
            <a:chOff x="11217755" y="3960513"/>
            <a:chExt cx="2529676" cy="957748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1969" y="3960513"/>
              <a:ext cx="1947532" cy="634338"/>
            </a:xfrm>
            <a:prstGeom prst="rect">
              <a:avLst/>
            </a:prstGeom>
          </p:spPr>
        </p:pic>
        <p:sp>
          <p:nvSpPr>
            <p:cNvPr id="114" name="テキスト ボックス 2"/>
            <p:cNvSpPr txBox="1">
              <a:spLocks noChangeArrowheads="1"/>
            </p:cNvSpPr>
            <p:nvPr/>
          </p:nvSpPr>
          <p:spPr bwMode="auto">
            <a:xfrm>
              <a:off x="11217755" y="4610484"/>
              <a:ext cx="252967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9pPr>
            </a:lstStyle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BRACE FR FLOOR FR</a:t>
              </a:r>
              <a:endPara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917273" y="4284875"/>
            <a:ext cx="1905809" cy="1276981"/>
            <a:chOff x="10286961" y="1918258"/>
            <a:chExt cx="1905809" cy="1276981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80" t="35857" r="34602" b="40336"/>
            <a:stretch/>
          </p:blipFill>
          <p:spPr>
            <a:xfrm>
              <a:off x="10286961" y="1918258"/>
              <a:ext cx="1829724" cy="871297"/>
            </a:xfrm>
            <a:prstGeom prst="rect">
              <a:avLst/>
            </a:prstGeom>
          </p:spPr>
        </p:pic>
        <p:sp>
          <p:nvSpPr>
            <p:cNvPr id="117" name="テキスト ボックス 2"/>
            <p:cNvSpPr txBox="1">
              <a:spLocks noChangeArrowheads="1"/>
            </p:cNvSpPr>
            <p:nvPr/>
          </p:nvSpPr>
          <p:spPr bwMode="auto">
            <a:xfrm>
              <a:off x="10292187" y="2672019"/>
              <a:ext cx="190058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9pPr>
            </a:lstStyle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STAY HEATER HOSE B</a:t>
              </a:r>
              <a:endPara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5" name="Group 1024"/>
          <p:cNvGrpSpPr/>
          <p:nvPr/>
        </p:nvGrpSpPr>
        <p:grpSpPr>
          <a:xfrm>
            <a:off x="5418974" y="5323620"/>
            <a:ext cx="2782234" cy="1590640"/>
            <a:chOff x="5332347" y="5147567"/>
            <a:chExt cx="2782234" cy="1590640"/>
          </a:xfrm>
        </p:grpSpPr>
        <p:pic>
          <p:nvPicPr>
            <p:cNvPr id="1024" name="Picture 10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32347" y="5147567"/>
              <a:ext cx="2782234" cy="159064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24" name="Group 123"/>
            <p:cNvGrpSpPr/>
            <p:nvPr/>
          </p:nvGrpSpPr>
          <p:grpSpPr>
            <a:xfrm>
              <a:off x="5844492" y="5595403"/>
              <a:ext cx="1985223" cy="775207"/>
              <a:chOff x="7060296" y="5593100"/>
              <a:chExt cx="1985223" cy="775207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7060296" y="5593100"/>
                <a:ext cx="1985223" cy="231237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b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STAY RR SUBFRAME</a:t>
                </a:r>
                <a:endParaRPr lang="en-US" sz="1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134828" y="6113946"/>
                <a:ext cx="1616533" cy="25436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b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STAY REAR BOX</a:t>
                </a:r>
                <a:endParaRPr lang="en-US" sz="1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5" name="Group 124"/>
          <p:cNvGrpSpPr/>
          <p:nvPr/>
        </p:nvGrpSpPr>
        <p:grpSpPr>
          <a:xfrm>
            <a:off x="10185934" y="2605746"/>
            <a:ext cx="2051121" cy="1667443"/>
            <a:chOff x="9991150" y="3365043"/>
            <a:chExt cx="2051121" cy="1667443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9" t="14798" r="11648" b="14798"/>
            <a:stretch/>
          </p:blipFill>
          <p:spPr>
            <a:xfrm>
              <a:off x="10120623" y="3365043"/>
              <a:ext cx="1288306" cy="1288306"/>
            </a:xfrm>
            <a:prstGeom prst="rect">
              <a:avLst/>
            </a:prstGeom>
          </p:spPr>
        </p:pic>
        <p:sp>
          <p:nvSpPr>
            <p:cNvPr id="126" name="テキスト ボックス 2"/>
            <p:cNvSpPr txBox="1">
              <a:spLocks noChangeArrowheads="1"/>
            </p:cNvSpPr>
            <p:nvPr/>
          </p:nvSpPr>
          <p:spPr bwMode="auto">
            <a:xfrm>
              <a:off x="9991150" y="4509266"/>
              <a:ext cx="205112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9pPr>
            </a:lstStyle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 </a:t>
              </a:r>
              <a:r>
                <a:rPr lang="en-US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</a:t>
              </a: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</a:p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BATTERY </a:t>
              </a:r>
              <a:r>
                <a:rPr lang="en-US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245038" y="5321261"/>
            <a:ext cx="2352610" cy="1156631"/>
            <a:chOff x="9339634" y="4955383"/>
            <a:chExt cx="2352610" cy="1156631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"/>
            <a:stretch/>
          </p:blipFill>
          <p:spPr>
            <a:xfrm rot="276522">
              <a:off x="9339634" y="4955383"/>
              <a:ext cx="2260185" cy="1106424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 rot="20797445">
              <a:off x="9611482" y="5804237"/>
              <a:ext cx="20807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sz="14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BULKHEAD COMP FR</a:t>
              </a:r>
              <a:endParaRPr lang="en-US" sz="14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029" name="Freeform 1028"/>
          <p:cNvSpPr/>
          <p:nvPr/>
        </p:nvSpPr>
        <p:spPr bwMode="auto">
          <a:xfrm>
            <a:off x="2720446" y="2416705"/>
            <a:ext cx="1038754" cy="491595"/>
          </a:xfrm>
          <a:custGeom>
            <a:avLst/>
            <a:gdLst>
              <a:gd name="connsiteX0" fmla="*/ 736600 w 1037167"/>
              <a:gd name="connsiteY0" fmla="*/ 499533 h 499533"/>
              <a:gd name="connsiteX1" fmla="*/ 402167 w 1037167"/>
              <a:gd name="connsiteY1" fmla="*/ 8466 h 499533"/>
              <a:gd name="connsiteX2" fmla="*/ 0 w 1037167"/>
              <a:gd name="connsiteY2" fmla="*/ 8466 h 499533"/>
              <a:gd name="connsiteX3" fmla="*/ 402167 w 1037167"/>
              <a:gd name="connsiteY3" fmla="*/ 0 h 499533"/>
              <a:gd name="connsiteX4" fmla="*/ 1037167 w 1037167"/>
              <a:gd name="connsiteY4" fmla="*/ 385233 h 499533"/>
              <a:gd name="connsiteX0" fmla="*/ 739775 w 1040342"/>
              <a:gd name="connsiteY0" fmla="*/ 499533 h 499533"/>
              <a:gd name="connsiteX1" fmla="*/ 405342 w 1040342"/>
              <a:gd name="connsiteY1" fmla="*/ 8466 h 499533"/>
              <a:gd name="connsiteX2" fmla="*/ 0 w 1040342"/>
              <a:gd name="connsiteY2" fmla="*/ 2116 h 499533"/>
              <a:gd name="connsiteX3" fmla="*/ 405342 w 1040342"/>
              <a:gd name="connsiteY3" fmla="*/ 0 h 499533"/>
              <a:gd name="connsiteX4" fmla="*/ 1040342 w 1040342"/>
              <a:gd name="connsiteY4" fmla="*/ 385233 h 499533"/>
              <a:gd name="connsiteX0" fmla="*/ 739775 w 1040342"/>
              <a:gd name="connsiteY0" fmla="*/ 497417 h 497417"/>
              <a:gd name="connsiteX1" fmla="*/ 405342 w 1040342"/>
              <a:gd name="connsiteY1" fmla="*/ 6350 h 497417"/>
              <a:gd name="connsiteX2" fmla="*/ 0 w 1040342"/>
              <a:gd name="connsiteY2" fmla="*/ 0 h 497417"/>
              <a:gd name="connsiteX3" fmla="*/ 403755 w 1040342"/>
              <a:gd name="connsiteY3" fmla="*/ 5822 h 497417"/>
              <a:gd name="connsiteX4" fmla="*/ 1040342 w 1040342"/>
              <a:gd name="connsiteY4" fmla="*/ 383117 h 497417"/>
              <a:gd name="connsiteX0" fmla="*/ 738187 w 1038754"/>
              <a:gd name="connsiteY0" fmla="*/ 491595 h 491595"/>
              <a:gd name="connsiteX1" fmla="*/ 403754 w 1038754"/>
              <a:gd name="connsiteY1" fmla="*/ 528 h 491595"/>
              <a:gd name="connsiteX2" fmla="*/ 0 w 1038754"/>
              <a:gd name="connsiteY2" fmla="*/ 2116 h 491595"/>
              <a:gd name="connsiteX3" fmla="*/ 402167 w 1038754"/>
              <a:gd name="connsiteY3" fmla="*/ 0 h 491595"/>
              <a:gd name="connsiteX4" fmla="*/ 1038754 w 1038754"/>
              <a:gd name="connsiteY4" fmla="*/ 377295 h 49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754" h="491595">
                <a:moveTo>
                  <a:pt x="738187" y="491595"/>
                </a:moveTo>
                <a:lnTo>
                  <a:pt x="403754" y="528"/>
                </a:lnTo>
                <a:lnTo>
                  <a:pt x="0" y="2116"/>
                </a:lnTo>
                <a:lnTo>
                  <a:pt x="402167" y="0"/>
                </a:lnTo>
                <a:lnTo>
                  <a:pt x="1038754" y="377295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0000FF"/>
                </a:gs>
                <a:gs pos="79000">
                  <a:srgbClr val="0000FF"/>
                </a:gs>
                <a:gs pos="12000">
                  <a:srgbClr val="ABDB77"/>
                </a:gs>
                <a:gs pos="32000">
                  <a:srgbClr val="ABDB77"/>
                </a:gs>
                <a:gs pos="100000">
                  <a:srgbClr val="0000FF"/>
                </a:gs>
              </a:gsLst>
              <a:lin ang="5400000" scaled="1"/>
            </a:gradFill>
            <a:prstDash val="solid"/>
            <a:round/>
            <a:headEnd type="stealth" w="lg" len="lg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4" name="Freeform 1033"/>
          <p:cNvSpPr/>
          <p:nvPr/>
        </p:nvSpPr>
        <p:spPr bwMode="auto">
          <a:xfrm>
            <a:off x="2154155" y="3820456"/>
            <a:ext cx="1371244" cy="211717"/>
          </a:xfrm>
          <a:custGeom>
            <a:avLst/>
            <a:gdLst>
              <a:gd name="connsiteX0" fmla="*/ 0 w 1443210"/>
              <a:gd name="connsiteY0" fmla="*/ 121185 h 176269"/>
              <a:gd name="connsiteX1" fmla="*/ 1443210 w 1443210"/>
              <a:gd name="connsiteY1" fmla="*/ 176269 h 176269"/>
              <a:gd name="connsiteX2" fmla="*/ 1432193 w 1443210"/>
              <a:gd name="connsiteY2" fmla="*/ 0 h 176269"/>
              <a:gd name="connsiteX0" fmla="*/ 0 w 1400877"/>
              <a:gd name="connsiteY0" fmla="*/ 176218 h 176269"/>
              <a:gd name="connsiteX1" fmla="*/ 1400877 w 1400877"/>
              <a:gd name="connsiteY1" fmla="*/ 176269 h 176269"/>
              <a:gd name="connsiteX2" fmla="*/ 1389860 w 1400877"/>
              <a:gd name="connsiteY2" fmla="*/ 0 h 176269"/>
              <a:gd name="connsiteX0" fmla="*/ 0 w 1371244"/>
              <a:gd name="connsiteY0" fmla="*/ 0 h 211717"/>
              <a:gd name="connsiteX1" fmla="*/ 1371244 w 1371244"/>
              <a:gd name="connsiteY1" fmla="*/ 211717 h 211717"/>
              <a:gd name="connsiteX2" fmla="*/ 1360227 w 1371244"/>
              <a:gd name="connsiteY2" fmla="*/ 35448 h 2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244" h="211717">
                <a:moveTo>
                  <a:pt x="0" y="0"/>
                </a:moveTo>
                <a:lnTo>
                  <a:pt x="1371244" y="211717"/>
                </a:lnTo>
                <a:lnTo>
                  <a:pt x="1360227" y="35448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39000">
                  <a:srgbClr val="ABDB77"/>
                </a:gs>
                <a:gs pos="63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5" name="Freeform 1034"/>
          <p:cNvSpPr/>
          <p:nvPr/>
        </p:nvSpPr>
        <p:spPr bwMode="auto">
          <a:xfrm>
            <a:off x="2120900" y="4086860"/>
            <a:ext cx="2453640" cy="828040"/>
          </a:xfrm>
          <a:custGeom>
            <a:avLst/>
            <a:gdLst>
              <a:gd name="connsiteX0" fmla="*/ 0 w 2844800"/>
              <a:gd name="connsiteY0" fmla="*/ 812800 h 812800"/>
              <a:gd name="connsiteX1" fmla="*/ 2844800 w 2844800"/>
              <a:gd name="connsiteY1" fmla="*/ 241300 h 812800"/>
              <a:gd name="connsiteX2" fmla="*/ 2844800 w 2844800"/>
              <a:gd name="connsiteY2" fmla="*/ 0 h 812800"/>
              <a:gd name="connsiteX0" fmla="*/ 0 w 2844800"/>
              <a:gd name="connsiteY0" fmla="*/ 812800 h 812800"/>
              <a:gd name="connsiteX1" fmla="*/ 2453640 w 2844800"/>
              <a:gd name="connsiteY1" fmla="*/ 251460 h 812800"/>
              <a:gd name="connsiteX2" fmla="*/ 2844800 w 2844800"/>
              <a:gd name="connsiteY2" fmla="*/ 0 h 812800"/>
              <a:gd name="connsiteX0" fmla="*/ 0 w 2453640"/>
              <a:gd name="connsiteY0" fmla="*/ 828040 h 828040"/>
              <a:gd name="connsiteX1" fmla="*/ 2453640 w 2453640"/>
              <a:gd name="connsiteY1" fmla="*/ 266700 h 828040"/>
              <a:gd name="connsiteX2" fmla="*/ 2377440 w 2453640"/>
              <a:gd name="connsiteY2" fmla="*/ 0 h 828040"/>
              <a:gd name="connsiteX0" fmla="*/ 0 w 2453640"/>
              <a:gd name="connsiteY0" fmla="*/ 828040 h 828040"/>
              <a:gd name="connsiteX1" fmla="*/ 2453640 w 2453640"/>
              <a:gd name="connsiteY1" fmla="*/ 266700 h 828040"/>
              <a:gd name="connsiteX2" fmla="*/ 2402840 w 2453640"/>
              <a:gd name="connsiteY2" fmla="*/ 0 h 82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640" h="828040">
                <a:moveTo>
                  <a:pt x="0" y="828040"/>
                </a:moveTo>
                <a:lnTo>
                  <a:pt x="2453640" y="266700"/>
                </a:lnTo>
                <a:lnTo>
                  <a:pt x="2402840" y="0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FFFF00"/>
                </a:gs>
                <a:gs pos="26000">
                  <a:srgbClr val="FFFF00"/>
                </a:gs>
                <a:gs pos="78000">
                  <a:srgbClr val="0000FF"/>
                </a:gs>
                <a:gs pos="100000">
                  <a:srgbClr val="0000FF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6" name="Freeform 1035"/>
          <p:cNvSpPr/>
          <p:nvPr/>
        </p:nvSpPr>
        <p:spPr bwMode="auto">
          <a:xfrm>
            <a:off x="2582333" y="3987800"/>
            <a:ext cx="2404534" cy="1871133"/>
          </a:xfrm>
          <a:custGeom>
            <a:avLst/>
            <a:gdLst>
              <a:gd name="connsiteX0" fmla="*/ 0 w 2404534"/>
              <a:gd name="connsiteY0" fmla="*/ 1871133 h 1871133"/>
              <a:gd name="connsiteX1" fmla="*/ 1879600 w 2404534"/>
              <a:gd name="connsiteY1" fmla="*/ 1075267 h 1871133"/>
              <a:gd name="connsiteX2" fmla="*/ 1769534 w 2404534"/>
              <a:gd name="connsiteY2" fmla="*/ 1329267 h 1871133"/>
              <a:gd name="connsiteX3" fmla="*/ 2404534 w 2404534"/>
              <a:gd name="connsiteY3" fmla="*/ 0 h 1871133"/>
              <a:gd name="connsiteX0" fmla="*/ 0 w 2404534"/>
              <a:gd name="connsiteY0" fmla="*/ 1871133 h 1871133"/>
              <a:gd name="connsiteX1" fmla="*/ 1890712 w 2404534"/>
              <a:gd name="connsiteY1" fmla="*/ 1073680 h 1871133"/>
              <a:gd name="connsiteX2" fmla="*/ 1769534 w 2404534"/>
              <a:gd name="connsiteY2" fmla="*/ 1329267 h 1871133"/>
              <a:gd name="connsiteX3" fmla="*/ 2404534 w 2404534"/>
              <a:gd name="connsiteY3" fmla="*/ 0 h 1871133"/>
              <a:gd name="connsiteX0" fmla="*/ 0 w 2404534"/>
              <a:gd name="connsiteY0" fmla="*/ 1871133 h 1871133"/>
              <a:gd name="connsiteX1" fmla="*/ 1890712 w 2404534"/>
              <a:gd name="connsiteY1" fmla="*/ 1073680 h 1871133"/>
              <a:gd name="connsiteX2" fmla="*/ 2019300 w 2404534"/>
              <a:gd name="connsiteY2" fmla="*/ 1286934 h 1871133"/>
              <a:gd name="connsiteX3" fmla="*/ 2404534 w 2404534"/>
              <a:gd name="connsiteY3" fmla="*/ 0 h 1871133"/>
              <a:gd name="connsiteX0" fmla="*/ 0 w 2404534"/>
              <a:gd name="connsiteY0" fmla="*/ 1871133 h 1871133"/>
              <a:gd name="connsiteX1" fmla="*/ 1890712 w 2404534"/>
              <a:gd name="connsiteY1" fmla="*/ 1073680 h 1871133"/>
              <a:gd name="connsiteX2" fmla="*/ 2019300 w 2404534"/>
              <a:gd name="connsiteY2" fmla="*/ 1286934 h 1871133"/>
              <a:gd name="connsiteX3" fmla="*/ 2032000 w 2404534"/>
              <a:gd name="connsiteY3" fmla="*/ 1295400 h 1871133"/>
              <a:gd name="connsiteX4" fmla="*/ 2404534 w 2404534"/>
              <a:gd name="connsiteY4" fmla="*/ 0 h 1871133"/>
              <a:gd name="connsiteX0" fmla="*/ 0 w 2421467"/>
              <a:gd name="connsiteY0" fmla="*/ 1871133 h 1871133"/>
              <a:gd name="connsiteX1" fmla="*/ 1890712 w 2421467"/>
              <a:gd name="connsiteY1" fmla="*/ 1073680 h 1871133"/>
              <a:gd name="connsiteX2" fmla="*/ 2019300 w 2421467"/>
              <a:gd name="connsiteY2" fmla="*/ 1286934 h 1871133"/>
              <a:gd name="connsiteX3" fmla="*/ 2421467 w 2421467"/>
              <a:gd name="connsiteY3" fmla="*/ 1198033 h 1871133"/>
              <a:gd name="connsiteX4" fmla="*/ 2404534 w 2421467"/>
              <a:gd name="connsiteY4" fmla="*/ 0 h 1871133"/>
              <a:gd name="connsiteX0" fmla="*/ 0 w 2404534"/>
              <a:gd name="connsiteY0" fmla="*/ 1871133 h 1871133"/>
              <a:gd name="connsiteX1" fmla="*/ 1890712 w 2404534"/>
              <a:gd name="connsiteY1" fmla="*/ 1073680 h 1871133"/>
              <a:gd name="connsiteX2" fmla="*/ 2019300 w 2404534"/>
              <a:gd name="connsiteY2" fmla="*/ 1286934 h 1871133"/>
              <a:gd name="connsiteX3" fmla="*/ 1892301 w 2404534"/>
              <a:gd name="connsiteY3" fmla="*/ 1058333 h 1871133"/>
              <a:gd name="connsiteX4" fmla="*/ 2404534 w 2404534"/>
              <a:gd name="connsiteY4" fmla="*/ 0 h 1871133"/>
              <a:gd name="connsiteX0" fmla="*/ 0 w 2404534"/>
              <a:gd name="connsiteY0" fmla="*/ 1871133 h 1871133"/>
              <a:gd name="connsiteX1" fmla="*/ 1890712 w 2404534"/>
              <a:gd name="connsiteY1" fmla="*/ 1073680 h 1871133"/>
              <a:gd name="connsiteX2" fmla="*/ 2019300 w 2404534"/>
              <a:gd name="connsiteY2" fmla="*/ 1286934 h 1871133"/>
              <a:gd name="connsiteX3" fmla="*/ 1885951 w 2404534"/>
              <a:gd name="connsiteY3" fmla="*/ 1075795 h 1871133"/>
              <a:gd name="connsiteX4" fmla="*/ 2404534 w 2404534"/>
              <a:gd name="connsiteY4" fmla="*/ 0 h 1871133"/>
              <a:gd name="connsiteX0" fmla="*/ 0 w 2404534"/>
              <a:gd name="connsiteY0" fmla="*/ 1871133 h 1871133"/>
              <a:gd name="connsiteX1" fmla="*/ 1890712 w 2404534"/>
              <a:gd name="connsiteY1" fmla="*/ 1073680 h 1871133"/>
              <a:gd name="connsiteX2" fmla="*/ 2019300 w 2404534"/>
              <a:gd name="connsiteY2" fmla="*/ 1286934 h 1871133"/>
              <a:gd name="connsiteX3" fmla="*/ 1887539 w 2404534"/>
              <a:gd name="connsiteY3" fmla="*/ 1075795 h 1871133"/>
              <a:gd name="connsiteX4" fmla="*/ 2404534 w 2404534"/>
              <a:gd name="connsiteY4" fmla="*/ 0 h 1871133"/>
              <a:gd name="connsiteX0" fmla="*/ 0 w 2404534"/>
              <a:gd name="connsiteY0" fmla="*/ 1871133 h 1871133"/>
              <a:gd name="connsiteX1" fmla="*/ 1890712 w 2404534"/>
              <a:gd name="connsiteY1" fmla="*/ 1073680 h 1871133"/>
              <a:gd name="connsiteX2" fmla="*/ 2019300 w 2404534"/>
              <a:gd name="connsiteY2" fmla="*/ 1286934 h 1871133"/>
              <a:gd name="connsiteX3" fmla="*/ 1951039 w 2404534"/>
              <a:gd name="connsiteY3" fmla="*/ 1075795 h 1871133"/>
              <a:gd name="connsiteX4" fmla="*/ 2404534 w 2404534"/>
              <a:gd name="connsiteY4" fmla="*/ 0 h 1871133"/>
              <a:gd name="connsiteX0" fmla="*/ 0 w 2404534"/>
              <a:gd name="connsiteY0" fmla="*/ 1871133 h 1871133"/>
              <a:gd name="connsiteX1" fmla="*/ 1890712 w 2404534"/>
              <a:gd name="connsiteY1" fmla="*/ 1073680 h 1871133"/>
              <a:gd name="connsiteX2" fmla="*/ 2019300 w 2404534"/>
              <a:gd name="connsiteY2" fmla="*/ 1286934 h 1871133"/>
              <a:gd name="connsiteX3" fmla="*/ 1887539 w 2404534"/>
              <a:gd name="connsiteY3" fmla="*/ 1069445 h 1871133"/>
              <a:gd name="connsiteX4" fmla="*/ 2404534 w 2404534"/>
              <a:gd name="connsiteY4" fmla="*/ 0 h 1871133"/>
              <a:gd name="connsiteX0" fmla="*/ 0 w 2404534"/>
              <a:gd name="connsiteY0" fmla="*/ 1871133 h 1871133"/>
              <a:gd name="connsiteX1" fmla="*/ 1890712 w 2404534"/>
              <a:gd name="connsiteY1" fmla="*/ 1073680 h 1871133"/>
              <a:gd name="connsiteX2" fmla="*/ 2019300 w 2404534"/>
              <a:gd name="connsiteY2" fmla="*/ 1286934 h 1871133"/>
              <a:gd name="connsiteX3" fmla="*/ 1889127 w 2404534"/>
              <a:gd name="connsiteY3" fmla="*/ 1072620 h 1871133"/>
              <a:gd name="connsiteX4" fmla="*/ 2404534 w 2404534"/>
              <a:gd name="connsiteY4" fmla="*/ 0 h 187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4534" h="1871133">
                <a:moveTo>
                  <a:pt x="0" y="1871133"/>
                </a:moveTo>
                <a:lnTo>
                  <a:pt x="1890712" y="1073680"/>
                </a:lnTo>
                <a:lnTo>
                  <a:pt x="2019300" y="1286934"/>
                </a:lnTo>
                <a:lnTo>
                  <a:pt x="1889127" y="1072620"/>
                </a:lnTo>
                <a:lnTo>
                  <a:pt x="2404534" y="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32000">
                  <a:srgbClr val="ABDB77"/>
                </a:gs>
                <a:gs pos="88000">
                  <a:srgbClr val="FFFF00"/>
                </a:gs>
                <a:gs pos="75000">
                  <a:srgbClr val="0000FF"/>
                </a:gs>
                <a:gs pos="100000">
                  <a:srgbClr val="FFFF00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7" name="Freeform 1036"/>
          <p:cNvSpPr/>
          <p:nvPr/>
        </p:nvSpPr>
        <p:spPr bwMode="auto">
          <a:xfrm>
            <a:off x="8229600" y="3886200"/>
            <a:ext cx="960120" cy="1651000"/>
          </a:xfrm>
          <a:custGeom>
            <a:avLst/>
            <a:gdLst>
              <a:gd name="connsiteX0" fmla="*/ 673100 w 952500"/>
              <a:gd name="connsiteY0" fmla="*/ 1651000 h 1651000"/>
              <a:gd name="connsiteX1" fmla="*/ 584200 w 952500"/>
              <a:gd name="connsiteY1" fmla="*/ 1358900 h 1651000"/>
              <a:gd name="connsiteX2" fmla="*/ 952500 w 952500"/>
              <a:gd name="connsiteY2" fmla="*/ 1066800 h 1651000"/>
              <a:gd name="connsiteX3" fmla="*/ 0 w 952500"/>
              <a:gd name="connsiteY3" fmla="*/ 0 h 1651000"/>
              <a:gd name="connsiteX0" fmla="*/ 673100 w 960120"/>
              <a:gd name="connsiteY0" fmla="*/ 1651000 h 1651000"/>
              <a:gd name="connsiteX1" fmla="*/ 960120 w 960120"/>
              <a:gd name="connsiteY1" fmla="*/ 1074420 h 1651000"/>
              <a:gd name="connsiteX2" fmla="*/ 952500 w 960120"/>
              <a:gd name="connsiteY2" fmla="*/ 1066800 h 1651000"/>
              <a:gd name="connsiteX3" fmla="*/ 0 w 960120"/>
              <a:gd name="connsiteY3" fmla="*/ 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51000">
                <a:moveTo>
                  <a:pt x="673100" y="1651000"/>
                </a:moveTo>
                <a:lnTo>
                  <a:pt x="960120" y="1074420"/>
                </a:lnTo>
                <a:lnTo>
                  <a:pt x="952500" y="1066800"/>
                </a:lnTo>
                <a:lnTo>
                  <a:pt x="0" y="0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FFFF00"/>
                </a:gs>
                <a:gs pos="31204">
                  <a:srgbClr val="0000FF"/>
                </a:gs>
                <a:gs pos="14000">
                  <a:srgbClr val="FFFF00"/>
                </a:gs>
                <a:gs pos="60000">
                  <a:srgbClr val="ABDB77"/>
                </a:gs>
                <a:gs pos="100000">
                  <a:srgbClr val="0000FF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9" name="Freeform 1038"/>
          <p:cNvSpPr/>
          <p:nvPr/>
        </p:nvSpPr>
        <p:spPr bwMode="auto">
          <a:xfrm>
            <a:off x="7327900" y="4368800"/>
            <a:ext cx="558800" cy="1193800"/>
          </a:xfrm>
          <a:custGeom>
            <a:avLst/>
            <a:gdLst>
              <a:gd name="connsiteX0" fmla="*/ 355600 w 558800"/>
              <a:gd name="connsiteY0" fmla="*/ 1193800 h 1193800"/>
              <a:gd name="connsiteX1" fmla="*/ 558800 w 558800"/>
              <a:gd name="connsiteY1" fmla="*/ 381000 h 1193800"/>
              <a:gd name="connsiteX2" fmla="*/ 0 w 558800"/>
              <a:gd name="connsiteY2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00" h="1193800">
                <a:moveTo>
                  <a:pt x="355600" y="1193800"/>
                </a:moveTo>
                <a:lnTo>
                  <a:pt x="558800" y="381000"/>
                </a:lnTo>
                <a:lnTo>
                  <a:pt x="0" y="0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FFFF00"/>
                </a:gs>
                <a:gs pos="43000">
                  <a:srgbClr val="ABDB77"/>
                </a:gs>
                <a:gs pos="69000">
                  <a:srgbClr val="ABDB77"/>
                </a:gs>
                <a:gs pos="100000">
                  <a:srgbClr val="0000FF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40" name="Freeform 1039"/>
          <p:cNvSpPr/>
          <p:nvPr/>
        </p:nvSpPr>
        <p:spPr bwMode="auto">
          <a:xfrm>
            <a:off x="7023100" y="2009674"/>
            <a:ext cx="1653406" cy="1190725"/>
          </a:xfrm>
          <a:custGeom>
            <a:avLst/>
            <a:gdLst>
              <a:gd name="connsiteX0" fmla="*/ 1473200 w 1473200"/>
              <a:gd name="connsiteY0" fmla="*/ 12700 h 1181100"/>
              <a:gd name="connsiteX1" fmla="*/ 1422400 w 1473200"/>
              <a:gd name="connsiteY1" fmla="*/ 0 h 1181100"/>
              <a:gd name="connsiteX2" fmla="*/ 342900 w 1473200"/>
              <a:gd name="connsiteY2" fmla="*/ 558800 h 1181100"/>
              <a:gd name="connsiteX3" fmla="*/ 0 w 1473200"/>
              <a:gd name="connsiteY3" fmla="*/ 1181100 h 1181100"/>
              <a:gd name="connsiteX0" fmla="*/ 1422400 w 1422400"/>
              <a:gd name="connsiteY0" fmla="*/ 0 h 1181100"/>
              <a:gd name="connsiteX1" fmla="*/ 342900 w 1422400"/>
              <a:gd name="connsiteY1" fmla="*/ 558800 h 1181100"/>
              <a:gd name="connsiteX2" fmla="*/ 0 w 1422400"/>
              <a:gd name="connsiteY2" fmla="*/ 1181100 h 1181100"/>
              <a:gd name="connsiteX0" fmla="*/ 1422400 w 1422400"/>
              <a:gd name="connsiteY0" fmla="*/ 0 h 1181100"/>
              <a:gd name="connsiteX1" fmla="*/ 468028 w 1422400"/>
              <a:gd name="connsiteY1" fmla="*/ 664678 h 1181100"/>
              <a:gd name="connsiteX2" fmla="*/ 0 w 1422400"/>
              <a:gd name="connsiteY2" fmla="*/ 1181100 h 1181100"/>
              <a:gd name="connsiteX0" fmla="*/ 1653406 w 1653406"/>
              <a:gd name="connsiteY0" fmla="*/ 0 h 1190725"/>
              <a:gd name="connsiteX1" fmla="*/ 468028 w 1653406"/>
              <a:gd name="connsiteY1" fmla="*/ 674303 h 1190725"/>
              <a:gd name="connsiteX2" fmla="*/ 0 w 1653406"/>
              <a:gd name="connsiteY2" fmla="*/ 1190725 h 119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3406" h="1190725">
                <a:moveTo>
                  <a:pt x="1653406" y="0"/>
                </a:moveTo>
                <a:lnTo>
                  <a:pt x="468028" y="674303"/>
                </a:lnTo>
                <a:lnTo>
                  <a:pt x="0" y="1190725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0000FF"/>
                </a:gs>
                <a:gs pos="43000">
                  <a:srgbClr val="0000FF"/>
                </a:gs>
                <a:gs pos="80000">
                  <a:srgbClr val="FFFF00"/>
                </a:gs>
                <a:gs pos="100000">
                  <a:srgbClr val="FFFF00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41" name="Freeform 1040"/>
          <p:cNvSpPr/>
          <p:nvPr/>
        </p:nvSpPr>
        <p:spPr bwMode="auto">
          <a:xfrm>
            <a:off x="7658100" y="2387600"/>
            <a:ext cx="2311400" cy="673100"/>
          </a:xfrm>
          <a:custGeom>
            <a:avLst/>
            <a:gdLst>
              <a:gd name="connsiteX0" fmla="*/ 2311400 w 2311400"/>
              <a:gd name="connsiteY0" fmla="*/ 0 h 673100"/>
              <a:gd name="connsiteX1" fmla="*/ 254000 w 2311400"/>
              <a:gd name="connsiteY1" fmla="*/ 203200 h 673100"/>
              <a:gd name="connsiteX2" fmla="*/ 0 w 2311400"/>
              <a:gd name="connsiteY2" fmla="*/ 6731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1400" h="673100">
                <a:moveTo>
                  <a:pt x="2311400" y="0"/>
                </a:moveTo>
                <a:lnTo>
                  <a:pt x="254000" y="203200"/>
                </a:lnTo>
                <a:lnTo>
                  <a:pt x="0" y="673100"/>
                </a:lnTo>
              </a:path>
            </a:pathLst>
          </a:custGeom>
          <a:noFill/>
          <a:ln w="6350" cap="flat" cmpd="sng" algn="ctr">
            <a:gradFill>
              <a:gsLst>
                <a:gs pos="84000">
                  <a:srgbClr val="0000FF"/>
                </a:gs>
                <a:gs pos="0">
                  <a:srgbClr val="0000FF"/>
                </a:gs>
                <a:gs pos="50000">
                  <a:srgbClr val="ABDB77"/>
                </a:gs>
                <a:gs pos="100000">
                  <a:srgbClr val="0000FF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42" name="Freeform 1041"/>
          <p:cNvSpPr/>
          <p:nvPr/>
        </p:nvSpPr>
        <p:spPr bwMode="auto">
          <a:xfrm>
            <a:off x="7902341" y="2877954"/>
            <a:ext cx="2531444" cy="269507"/>
          </a:xfrm>
          <a:custGeom>
            <a:avLst/>
            <a:gdLst>
              <a:gd name="connsiteX0" fmla="*/ 2618072 w 2618072"/>
              <a:gd name="connsiteY0" fmla="*/ 327259 h 327259"/>
              <a:gd name="connsiteX1" fmla="*/ 2618072 w 2618072"/>
              <a:gd name="connsiteY1" fmla="*/ 327259 h 327259"/>
              <a:gd name="connsiteX2" fmla="*/ 2531444 w 2618072"/>
              <a:gd name="connsiteY2" fmla="*/ 269507 h 327259"/>
              <a:gd name="connsiteX3" fmla="*/ 298383 w 2618072"/>
              <a:gd name="connsiteY3" fmla="*/ 0 h 327259"/>
              <a:gd name="connsiteX4" fmla="*/ 0 w 2618072"/>
              <a:gd name="connsiteY4" fmla="*/ 259882 h 327259"/>
              <a:gd name="connsiteX0" fmla="*/ 2618072 w 2618072"/>
              <a:gd name="connsiteY0" fmla="*/ 327259 h 327259"/>
              <a:gd name="connsiteX1" fmla="*/ 2531444 w 2618072"/>
              <a:gd name="connsiteY1" fmla="*/ 269507 h 327259"/>
              <a:gd name="connsiteX2" fmla="*/ 298383 w 2618072"/>
              <a:gd name="connsiteY2" fmla="*/ 0 h 327259"/>
              <a:gd name="connsiteX3" fmla="*/ 0 w 2618072"/>
              <a:gd name="connsiteY3" fmla="*/ 259882 h 327259"/>
              <a:gd name="connsiteX0" fmla="*/ 2531444 w 2531444"/>
              <a:gd name="connsiteY0" fmla="*/ 269507 h 269507"/>
              <a:gd name="connsiteX1" fmla="*/ 298383 w 2531444"/>
              <a:gd name="connsiteY1" fmla="*/ 0 h 269507"/>
              <a:gd name="connsiteX2" fmla="*/ 0 w 2531444"/>
              <a:gd name="connsiteY2" fmla="*/ 259882 h 26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1444" h="269507">
                <a:moveTo>
                  <a:pt x="2531444" y="269507"/>
                </a:moveTo>
                <a:lnTo>
                  <a:pt x="298383" y="0"/>
                </a:lnTo>
                <a:lnTo>
                  <a:pt x="0" y="259882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73128">
                  <a:srgbClr val="ABDB77"/>
                </a:gs>
                <a:gs pos="53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43" name="Freeform 1042"/>
          <p:cNvSpPr/>
          <p:nvPr/>
        </p:nvSpPr>
        <p:spPr bwMode="auto">
          <a:xfrm>
            <a:off x="8242300" y="3289300"/>
            <a:ext cx="2133600" cy="1270000"/>
          </a:xfrm>
          <a:custGeom>
            <a:avLst/>
            <a:gdLst>
              <a:gd name="connsiteX0" fmla="*/ 2133600 w 2133600"/>
              <a:gd name="connsiteY0" fmla="*/ 1270000 h 1270000"/>
              <a:gd name="connsiteX1" fmla="*/ 508000 w 2133600"/>
              <a:gd name="connsiteY1" fmla="*/ 25400 h 1270000"/>
              <a:gd name="connsiteX2" fmla="*/ 0 w 2133600"/>
              <a:gd name="connsiteY2" fmla="*/ 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1270000">
                <a:moveTo>
                  <a:pt x="2133600" y="1270000"/>
                </a:moveTo>
                <a:lnTo>
                  <a:pt x="508000" y="25400"/>
                </a:lnTo>
                <a:lnTo>
                  <a:pt x="0" y="0"/>
                </a:lnTo>
              </a:path>
            </a:pathLst>
          </a:custGeom>
          <a:noFill/>
          <a:ln w="63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153" name="Oval 152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54" name="TextBox 153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39/52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Freeform 2"/>
          <p:cNvSpPr/>
          <p:nvPr/>
        </p:nvSpPr>
        <p:spPr bwMode="auto">
          <a:xfrm>
            <a:off x="6626124" y="1950543"/>
            <a:ext cx="532629" cy="1037131"/>
          </a:xfrm>
          <a:custGeom>
            <a:avLst/>
            <a:gdLst>
              <a:gd name="connsiteX0" fmla="*/ 276447 w 542261"/>
              <a:gd name="connsiteY0" fmla="*/ 1392865 h 1392865"/>
              <a:gd name="connsiteX1" fmla="*/ 542261 w 542261"/>
              <a:gd name="connsiteY1" fmla="*/ 520995 h 1392865"/>
              <a:gd name="connsiteX2" fmla="*/ 0 w 542261"/>
              <a:gd name="connsiteY2" fmla="*/ 0 h 1392865"/>
              <a:gd name="connsiteX0" fmla="*/ 0 w 1323219"/>
              <a:gd name="connsiteY0" fmla="*/ 1310859 h 1310859"/>
              <a:gd name="connsiteX1" fmla="*/ 1323219 w 1323219"/>
              <a:gd name="connsiteY1" fmla="*/ 520995 h 1310859"/>
              <a:gd name="connsiteX2" fmla="*/ 780958 w 1323219"/>
              <a:gd name="connsiteY2" fmla="*/ 0 h 1310859"/>
              <a:gd name="connsiteX0" fmla="*/ 0 w 953696"/>
              <a:gd name="connsiteY0" fmla="*/ 1310859 h 1310859"/>
              <a:gd name="connsiteX1" fmla="*/ 953696 w 953696"/>
              <a:gd name="connsiteY1" fmla="*/ 492472 h 1310859"/>
              <a:gd name="connsiteX2" fmla="*/ 780958 w 953696"/>
              <a:gd name="connsiteY2" fmla="*/ 0 h 1310859"/>
              <a:gd name="connsiteX0" fmla="*/ 0 w 953696"/>
              <a:gd name="connsiteY0" fmla="*/ 1164675 h 1164675"/>
              <a:gd name="connsiteX1" fmla="*/ 953696 w 953696"/>
              <a:gd name="connsiteY1" fmla="*/ 346288 h 1164675"/>
              <a:gd name="connsiteX2" fmla="*/ 587669 w 953696"/>
              <a:gd name="connsiteY2" fmla="*/ 0 h 116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3696" h="1164675">
                <a:moveTo>
                  <a:pt x="0" y="1164675"/>
                </a:moveTo>
                <a:lnTo>
                  <a:pt x="953696" y="346288"/>
                </a:lnTo>
                <a:lnTo>
                  <a:pt x="587669" y="0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363BFC"/>
                </a:gs>
                <a:gs pos="100000">
                  <a:srgbClr val="0000FF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5286328" y="1552353"/>
            <a:ext cx="1348387" cy="584791"/>
          </a:xfrm>
          <a:custGeom>
            <a:avLst/>
            <a:gdLst>
              <a:gd name="connsiteX0" fmla="*/ 0 w 1977656"/>
              <a:gd name="connsiteY0" fmla="*/ 382773 h 584791"/>
              <a:gd name="connsiteX1" fmla="*/ 616689 w 1977656"/>
              <a:gd name="connsiteY1" fmla="*/ 584791 h 584791"/>
              <a:gd name="connsiteX2" fmla="*/ 744280 w 1977656"/>
              <a:gd name="connsiteY2" fmla="*/ 552894 h 584791"/>
              <a:gd name="connsiteX3" fmla="*/ 1977656 w 1977656"/>
              <a:gd name="connsiteY3" fmla="*/ 0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7656" h="584791">
                <a:moveTo>
                  <a:pt x="0" y="382773"/>
                </a:moveTo>
                <a:lnTo>
                  <a:pt x="616689" y="584791"/>
                </a:lnTo>
                <a:lnTo>
                  <a:pt x="744280" y="552894"/>
                </a:lnTo>
                <a:lnTo>
                  <a:pt x="1977656" y="0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FFFF00"/>
                </a:gs>
                <a:gs pos="20000">
                  <a:srgbClr val="FFFF00"/>
                </a:gs>
                <a:gs pos="83000">
                  <a:srgbClr val="0000FF"/>
                </a:gs>
                <a:gs pos="100000">
                  <a:srgbClr val="0000FF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60" name="Title 1"/>
          <p:cNvSpPr txBox="1">
            <a:spLocks/>
          </p:cNvSpPr>
          <p:nvPr/>
        </p:nvSpPr>
        <p:spPr bwMode="auto">
          <a:xfrm>
            <a:off x="2279576" y="116632"/>
            <a:ext cx="5943600" cy="4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Ô TÔ</a:t>
            </a:r>
            <a:endParaRPr lang="en-US" sz="2400" dirty="0"/>
          </a:p>
        </p:txBody>
      </p:sp>
      <p:sp>
        <p:nvSpPr>
          <p:cNvPr id="64" name="Rectangle 63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419145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11700604" y="6381328"/>
            <a:ext cx="516076" cy="347909"/>
            <a:chOff x="9017460" y="3321106"/>
            <a:chExt cx="516076" cy="347909"/>
          </a:xfrm>
        </p:grpSpPr>
        <p:sp>
          <p:nvSpPr>
            <p:cNvPr id="66" name="Oval 65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40/52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376" y="770814"/>
            <a:ext cx="10933330" cy="6000809"/>
            <a:chOff x="41242" y="770814"/>
            <a:chExt cx="10933330" cy="6000809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2275854" y="4010074"/>
              <a:ext cx="2133786" cy="144099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8" t="3380" r="2928" b="7552"/>
            <a:stretch/>
          </p:blipFill>
          <p:spPr>
            <a:xfrm flipH="1">
              <a:off x="3362213" y="2020154"/>
              <a:ext cx="5090474" cy="2556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" name="Group 68"/>
            <p:cNvGrpSpPr/>
            <p:nvPr/>
          </p:nvGrpSpPr>
          <p:grpSpPr>
            <a:xfrm>
              <a:off x="4154401" y="770814"/>
              <a:ext cx="2027350" cy="1185749"/>
              <a:chOff x="10056440" y="947969"/>
              <a:chExt cx="2027350" cy="1185749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10056440" y="947969"/>
                <a:ext cx="20273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</a:rPr>
                  <a:t>SLOL FUEL LID ASSY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000"/>
              <a:stretch/>
            </p:blipFill>
            <p:spPr>
              <a:xfrm>
                <a:off x="10132427" y="1205743"/>
                <a:ext cx="914400" cy="927975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94" t="13412" b="15823"/>
              <a:stretch/>
            </p:blipFill>
            <p:spPr>
              <a:xfrm>
                <a:off x="10966802" y="1267923"/>
                <a:ext cx="1039095" cy="851004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7865941" y="873363"/>
              <a:ext cx="1852751" cy="1501135"/>
              <a:chOff x="8256240" y="1020382"/>
              <a:chExt cx="1852751" cy="150113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256240" y="1020382"/>
                <a:ext cx="18527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tx1"/>
                    </a:solidFill>
                  </a:rPr>
                  <a:t>BATTERY HOLDER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14" t="12854" r="11352" b="5417"/>
              <a:stretch/>
            </p:blipFill>
            <p:spPr>
              <a:xfrm rot="16200000">
                <a:off x="8883405" y="994317"/>
                <a:ext cx="633670" cy="1108923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EFFFF"/>
                  </a:clrFrom>
                  <a:clrTo>
                    <a:srgbClr val="FE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5527" y="1789997"/>
                <a:ext cx="1219200" cy="731520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9542486" y="2259443"/>
              <a:ext cx="1432086" cy="1054608"/>
              <a:chOff x="9277667" y="3718341"/>
              <a:chExt cx="1432086" cy="1054608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658032">
                <a:off x="9277667" y="3718341"/>
                <a:ext cx="1377696" cy="1054608"/>
              </a:xfrm>
              <a:prstGeom prst="rect">
                <a:avLst/>
              </a:prstGeom>
            </p:spPr>
          </p:pic>
          <p:sp>
            <p:nvSpPr>
              <p:cNvPr id="84" name="Rectangle 83"/>
              <p:cNvSpPr/>
              <p:nvPr/>
            </p:nvSpPr>
            <p:spPr>
              <a:xfrm>
                <a:off x="9334120" y="4334104"/>
                <a:ext cx="1375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en-US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TOWING EYE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13599" y="1009101"/>
              <a:ext cx="1702582" cy="1603813"/>
              <a:chOff x="13289427" y="3026346"/>
              <a:chExt cx="1702582" cy="1603813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13289427" y="4322382"/>
                <a:ext cx="17025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ctr"/>
                <a:r>
                  <a:rPr lang="en-US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HEADREST </a:t>
                </a:r>
                <a:r>
                  <a:rPr lang="en-US" sz="1400" b="1" dirty="0" smtClean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TUBE</a:t>
                </a:r>
                <a:endParaRPr lang="en-US" sz="1400" b="1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20667" y="3026346"/>
                <a:ext cx="925373" cy="1334414"/>
              </a:xfrm>
              <a:prstGeom prst="rect">
                <a:avLst/>
              </a:prstGeom>
            </p:spPr>
          </p:pic>
        </p:grpSp>
        <p:grpSp>
          <p:nvGrpSpPr>
            <p:cNvPr id="90" name="Group 89"/>
            <p:cNvGrpSpPr/>
            <p:nvPr/>
          </p:nvGrpSpPr>
          <p:grpSpPr>
            <a:xfrm>
              <a:off x="2919758" y="3951801"/>
              <a:ext cx="2919994" cy="2645551"/>
              <a:chOff x="9070983" y="3996759"/>
              <a:chExt cx="2919994" cy="2645551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9070983" y="3996759"/>
                <a:ext cx="2919994" cy="2645551"/>
                <a:chOff x="9076672" y="4040146"/>
                <a:chExt cx="2919994" cy="2645551"/>
              </a:xfrm>
            </p:grpSpPr>
            <p:cxnSp>
              <p:nvCxnSpPr>
                <p:cNvPr id="93" name="Straight Arrow Connector 92"/>
                <p:cNvCxnSpPr/>
                <p:nvPr/>
              </p:nvCxnSpPr>
              <p:spPr bwMode="auto">
                <a:xfrm flipV="1">
                  <a:off x="11107824" y="4040146"/>
                  <a:ext cx="888842" cy="1645552"/>
                </a:xfrm>
                <a:prstGeom prst="straightConnector1">
                  <a:avLst/>
                </a:prstGeom>
                <a:ln w="6350">
                  <a:gradFill flip="none" rotWithShape="1">
                    <a:gsLst>
                      <a:gs pos="22000">
                        <a:srgbClr val="ABDB77"/>
                      </a:gs>
                      <a:gs pos="75000">
                        <a:srgbClr val="3333CC"/>
                      </a:gs>
                      <a:gs pos="88000">
                        <a:srgbClr val="FFFF00"/>
                      </a:gs>
                      <a:gs pos="100000">
                        <a:schemeClr val="accent1">
                          <a:lumMod val="100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prstDash val="solid"/>
                  <a:headEnd type="none" w="med" len="med"/>
                  <a:tailEnd type="stealth" w="lg" len="lg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94" name="Rectangle 93"/>
                <p:cNvSpPr/>
                <p:nvPr/>
              </p:nvSpPr>
              <p:spPr>
                <a:xfrm>
                  <a:off x="9076672" y="6377920"/>
                  <a:ext cx="278711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ctr"/>
                  <a:r>
                    <a:rPr lang="en-US" sz="1400" b="1" dirty="0">
                      <a:solidFill>
                        <a:srgbClr val="000000"/>
                      </a:solidFill>
                      <a:cs typeface="Times New Roman" panose="02020603050405020304" pitchFamily="18" charset="0"/>
                    </a:rPr>
                    <a:t>SUPPORT PLATE (BATTERRY)</a:t>
                  </a:r>
                </a:p>
              </p:txBody>
            </p:sp>
          </p:grp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2679" y="5529776"/>
                <a:ext cx="2078736" cy="896112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691748" y="5445224"/>
              <a:ext cx="4566449" cy="1326399"/>
              <a:chOff x="6713616" y="5518757"/>
              <a:chExt cx="4566449" cy="1326399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038840">
                <a:off x="6713616" y="5518757"/>
                <a:ext cx="1935491" cy="898442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6575" y="5666222"/>
                <a:ext cx="1993490" cy="734089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7351292" y="6313542"/>
                <a:ext cx="2136611" cy="53161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YS ≥ 700MPa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TS ≥ 750MPa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9614195" y="3197512"/>
              <a:ext cx="1030472" cy="2233450"/>
              <a:chOff x="9261942" y="3139854"/>
              <a:chExt cx="1030472" cy="2233450"/>
            </a:xfrm>
          </p:grpSpPr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272336">
                <a:off x="8659579" y="3742217"/>
                <a:ext cx="2233450" cy="1028724"/>
              </a:xfrm>
              <a:prstGeom prst="rect">
                <a:avLst/>
              </a:prstGeom>
            </p:spPr>
          </p:pic>
          <p:sp>
            <p:nvSpPr>
              <p:cNvPr id="101" name="テキスト ボックス 2"/>
              <p:cNvSpPr txBox="1">
                <a:spLocks noChangeArrowheads="1"/>
              </p:cNvSpPr>
              <p:nvPr/>
            </p:nvSpPr>
            <p:spPr bwMode="auto">
              <a:xfrm rot="18068590">
                <a:off x="9438054" y="4242250"/>
                <a:ext cx="14009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9pPr>
              </a:lstStyle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 TRAY</a:t>
                </a:r>
                <a:endParaRPr lang="en-US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3" name="テキスト ボックス 2"/>
            <p:cNvSpPr txBox="1">
              <a:spLocks noChangeArrowheads="1"/>
            </p:cNvSpPr>
            <p:nvPr/>
          </p:nvSpPr>
          <p:spPr bwMode="auto">
            <a:xfrm>
              <a:off x="6289326" y="5809983"/>
              <a:ext cx="221267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游ゴシック" panose="020B0400000000000000" pitchFamily="34" charset="-128"/>
                </a:defRPr>
              </a:lvl9pPr>
            </a:lstStyle>
            <a:p>
              <a:pPr algn="ctr" fontAlgn="ctr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altLang="en-US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COMPONENTS OF FRONT SUBFRAME</a:t>
              </a:r>
              <a:endParaRPr lang="en-US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14">
              <a:lum bright="70000" contrast="-70000"/>
            </a:blip>
            <a:stretch>
              <a:fillRect/>
            </a:stretch>
          </p:blipFill>
          <p:spPr>
            <a:xfrm>
              <a:off x="7234381" y="4076365"/>
              <a:ext cx="2341067" cy="158509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2" name="Freeform 121"/>
            <p:cNvSpPr/>
            <p:nvPr/>
          </p:nvSpPr>
          <p:spPr bwMode="auto">
            <a:xfrm>
              <a:off x="4277169" y="3912780"/>
              <a:ext cx="837092" cy="697097"/>
            </a:xfrm>
            <a:custGeom>
              <a:avLst/>
              <a:gdLst>
                <a:gd name="connsiteX0" fmla="*/ 0 w 903767"/>
                <a:gd name="connsiteY0" fmla="*/ 839972 h 839972"/>
                <a:gd name="connsiteX1" fmla="*/ 903767 w 903767"/>
                <a:gd name="connsiteY1" fmla="*/ 148856 h 839972"/>
                <a:gd name="connsiteX2" fmla="*/ 754912 w 903767"/>
                <a:gd name="connsiteY2" fmla="*/ 0 h 839972"/>
                <a:gd name="connsiteX0" fmla="*/ 0 w 837092"/>
                <a:gd name="connsiteY0" fmla="*/ 697097 h 697097"/>
                <a:gd name="connsiteX1" fmla="*/ 837092 w 837092"/>
                <a:gd name="connsiteY1" fmla="*/ 148856 h 697097"/>
                <a:gd name="connsiteX2" fmla="*/ 688237 w 837092"/>
                <a:gd name="connsiteY2" fmla="*/ 0 h 69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7092" h="697097">
                  <a:moveTo>
                    <a:pt x="0" y="697097"/>
                  </a:moveTo>
                  <a:lnTo>
                    <a:pt x="837092" y="148856"/>
                  </a:lnTo>
                  <a:lnTo>
                    <a:pt x="688237" y="0"/>
                  </a:lnTo>
                </a:path>
              </a:pathLst>
            </a:custGeom>
            <a:noFill/>
            <a:ln w="6350" cap="flat" cmpd="sng" algn="ctr">
              <a:gradFill>
                <a:gsLst>
                  <a:gs pos="34380">
                    <a:srgbClr val="FFFF00"/>
                  </a:gs>
                  <a:gs pos="0">
                    <a:srgbClr val="FFFF00"/>
                  </a:gs>
                  <a:gs pos="60000">
                    <a:srgbClr val="0000FF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6731306" y="3933022"/>
              <a:ext cx="638978" cy="793214"/>
            </a:xfrm>
            <a:custGeom>
              <a:avLst/>
              <a:gdLst>
                <a:gd name="connsiteX0" fmla="*/ 638978 w 638978"/>
                <a:gd name="connsiteY0" fmla="*/ 793214 h 793214"/>
                <a:gd name="connsiteX1" fmla="*/ 0 w 638978"/>
                <a:gd name="connsiteY1" fmla="*/ 143219 h 793214"/>
                <a:gd name="connsiteX2" fmla="*/ 341523 w 638978"/>
                <a:gd name="connsiteY2" fmla="*/ 0 h 79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978" h="793214">
                  <a:moveTo>
                    <a:pt x="638978" y="793214"/>
                  </a:moveTo>
                  <a:lnTo>
                    <a:pt x="0" y="143219"/>
                  </a:lnTo>
                  <a:lnTo>
                    <a:pt x="341523" y="0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FFFF00"/>
                  </a:gs>
                  <a:gs pos="25000">
                    <a:srgbClr val="FFFF00"/>
                  </a:gs>
                  <a:gs pos="60000">
                    <a:srgbClr val="0000FF"/>
                  </a:gs>
                  <a:gs pos="100000">
                    <a:srgbClr val="ABDB77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7488919" y="5050032"/>
              <a:ext cx="879157" cy="657942"/>
            </a:xfrm>
            <a:custGeom>
              <a:avLst/>
              <a:gdLst>
                <a:gd name="connsiteX0" fmla="*/ 0 w 815248"/>
                <a:gd name="connsiteY0" fmla="*/ 330506 h 440674"/>
                <a:gd name="connsiteX1" fmla="*/ 418641 w 815248"/>
                <a:gd name="connsiteY1" fmla="*/ 154236 h 440674"/>
                <a:gd name="connsiteX2" fmla="*/ 815248 w 815248"/>
                <a:gd name="connsiteY2" fmla="*/ 440674 h 440674"/>
                <a:gd name="connsiteX3" fmla="*/ 429658 w 815248"/>
                <a:gd name="connsiteY3" fmla="*/ 154236 h 440674"/>
                <a:gd name="connsiteX4" fmla="*/ 418641 w 815248"/>
                <a:gd name="connsiteY4" fmla="*/ 0 h 440674"/>
                <a:gd name="connsiteX0" fmla="*/ 0 w 815248"/>
                <a:gd name="connsiteY0" fmla="*/ 330506 h 440674"/>
                <a:gd name="connsiteX1" fmla="*/ 418641 w 815248"/>
                <a:gd name="connsiteY1" fmla="*/ 154236 h 440674"/>
                <a:gd name="connsiteX2" fmla="*/ 815248 w 815248"/>
                <a:gd name="connsiteY2" fmla="*/ 440674 h 440674"/>
                <a:gd name="connsiteX3" fmla="*/ 416958 w 815248"/>
                <a:gd name="connsiteY3" fmla="*/ 154236 h 440674"/>
                <a:gd name="connsiteX4" fmla="*/ 418641 w 815248"/>
                <a:gd name="connsiteY4" fmla="*/ 0 h 440674"/>
                <a:gd name="connsiteX0" fmla="*/ 0 w 815248"/>
                <a:gd name="connsiteY0" fmla="*/ 298756 h 408924"/>
                <a:gd name="connsiteX1" fmla="*/ 418641 w 815248"/>
                <a:gd name="connsiteY1" fmla="*/ 122486 h 408924"/>
                <a:gd name="connsiteX2" fmla="*/ 815248 w 815248"/>
                <a:gd name="connsiteY2" fmla="*/ 408924 h 408924"/>
                <a:gd name="connsiteX3" fmla="*/ 416958 w 815248"/>
                <a:gd name="connsiteY3" fmla="*/ 122486 h 408924"/>
                <a:gd name="connsiteX4" fmla="*/ 464678 w 815248"/>
                <a:gd name="connsiteY4" fmla="*/ 0 h 408924"/>
                <a:gd name="connsiteX0" fmla="*/ 0 w 815248"/>
                <a:gd name="connsiteY0" fmla="*/ 368606 h 478774"/>
                <a:gd name="connsiteX1" fmla="*/ 418641 w 815248"/>
                <a:gd name="connsiteY1" fmla="*/ 192336 h 478774"/>
                <a:gd name="connsiteX2" fmla="*/ 815248 w 815248"/>
                <a:gd name="connsiteY2" fmla="*/ 478774 h 478774"/>
                <a:gd name="connsiteX3" fmla="*/ 416958 w 815248"/>
                <a:gd name="connsiteY3" fmla="*/ 192336 h 478774"/>
                <a:gd name="connsiteX4" fmla="*/ 477378 w 815248"/>
                <a:gd name="connsiteY4" fmla="*/ 0 h 47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248" h="478774">
                  <a:moveTo>
                    <a:pt x="0" y="368606"/>
                  </a:moveTo>
                  <a:lnTo>
                    <a:pt x="418641" y="192336"/>
                  </a:lnTo>
                  <a:lnTo>
                    <a:pt x="815248" y="478774"/>
                  </a:lnTo>
                  <a:lnTo>
                    <a:pt x="416958" y="192336"/>
                  </a:lnTo>
                  <a:lnTo>
                    <a:pt x="477378" y="0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0000FF"/>
                  </a:gs>
                  <a:gs pos="67000">
                    <a:srgbClr val="ABDB77"/>
                  </a:gs>
                  <a:gs pos="82000">
                    <a:srgbClr val="0000FF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lg" len="lg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41242" y="4487854"/>
              <a:ext cx="2805370" cy="1969284"/>
              <a:chOff x="61947" y="4606645"/>
              <a:chExt cx="2805370" cy="1969284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91" y="5578628"/>
                <a:ext cx="2415778" cy="662334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48654">
                <a:off x="113487" y="4606645"/>
                <a:ext cx="2474826" cy="760327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61947" y="6052709"/>
                <a:ext cx="2350272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YS ≥ 550MPa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TS ≥ 600MPa</a:t>
                </a:r>
              </a:p>
            </p:txBody>
          </p:sp>
          <p:sp>
            <p:nvSpPr>
              <p:cNvPr id="102" name="テキスト ボックス 2"/>
              <p:cNvSpPr txBox="1">
                <a:spLocks noChangeArrowheads="1"/>
              </p:cNvSpPr>
              <p:nvPr/>
            </p:nvSpPr>
            <p:spPr bwMode="auto">
              <a:xfrm>
                <a:off x="207611" y="5216639"/>
                <a:ext cx="221267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游ゴシック" panose="020B0400000000000000" pitchFamily="34" charset="-128"/>
                  </a:defRPr>
                </a:lvl9pPr>
              </a:lstStyle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COMPONENTS OF REAR SUBFRAME</a:t>
                </a:r>
                <a:endParaRPr lang="en-US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Freeform 124"/>
              <p:cNvSpPr/>
              <p:nvPr/>
            </p:nvSpPr>
            <p:spPr bwMode="auto">
              <a:xfrm>
                <a:off x="2203373" y="4903789"/>
                <a:ext cx="663944" cy="681763"/>
              </a:xfrm>
              <a:custGeom>
                <a:avLst/>
                <a:gdLst>
                  <a:gd name="connsiteX0" fmla="*/ 99152 w 286439"/>
                  <a:gd name="connsiteY0" fmla="*/ 495759 h 495759"/>
                  <a:gd name="connsiteX1" fmla="*/ 143220 w 286439"/>
                  <a:gd name="connsiteY1" fmla="*/ 99152 h 495759"/>
                  <a:gd name="connsiteX2" fmla="*/ 0 w 286439"/>
                  <a:gd name="connsiteY2" fmla="*/ 0 h 495759"/>
                  <a:gd name="connsiteX3" fmla="*/ 121186 w 286439"/>
                  <a:gd name="connsiteY3" fmla="*/ 77118 h 495759"/>
                  <a:gd name="connsiteX4" fmla="*/ 286439 w 286439"/>
                  <a:gd name="connsiteY4" fmla="*/ 11017 h 495759"/>
                  <a:gd name="connsiteX0" fmla="*/ 99152 w 286439"/>
                  <a:gd name="connsiteY0" fmla="*/ 495759 h 495759"/>
                  <a:gd name="connsiteX1" fmla="*/ 143220 w 286439"/>
                  <a:gd name="connsiteY1" fmla="*/ 99152 h 495759"/>
                  <a:gd name="connsiteX2" fmla="*/ 0 w 286439"/>
                  <a:gd name="connsiteY2" fmla="*/ 0 h 495759"/>
                  <a:gd name="connsiteX3" fmla="*/ 141823 w 286439"/>
                  <a:gd name="connsiteY3" fmla="*/ 99343 h 495759"/>
                  <a:gd name="connsiteX4" fmla="*/ 286439 w 286439"/>
                  <a:gd name="connsiteY4" fmla="*/ 11017 h 49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439" h="495759">
                    <a:moveTo>
                      <a:pt x="99152" y="495759"/>
                    </a:moveTo>
                    <a:lnTo>
                      <a:pt x="143220" y="99152"/>
                    </a:lnTo>
                    <a:lnTo>
                      <a:pt x="0" y="0"/>
                    </a:lnTo>
                    <a:lnTo>
                      <a:pt x="141823" y="99343"/>
                    </a:lnTo>
                    <a:lnTo>
                      <a:pt x="286439" y="11017"/>
                    </a:lnTo>
                  </a:path>
                </a:pathLst>
              </a:custGeom>
              <a:noFill/>
              <a:ln w="6350" cap="flat" cmpd="sng" algn="ctr">
                <a:gradFill>
                  <a:gsLst>
                    <a:gs pos="0">
                      <a:srgbClr val="0000FF"/>
                    </a:gs>
                    <a:gs pos="60000">
                      <a:srgbClr val="ABDB77"/>
                    </a:gs>
                    <a:gs pos="75000">
                      <a:srgbClr val="0000FF"/>
                    </a:gs>
                    <a:gs pos="100000">
                      <a:srgbClr val="0000FF"/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</p:grpSp>
        <p:sp>
          <p:nvSpPr>
            <p:cNvPr id="127" name="Freeform 126"/>
            <p:cNvSpPr/>
            <p:nvPr/>
          </p:nvSpPr>
          <p:spPr bwMode="auto">
            <a:xfrm>
              <a:off x="7747000" y="2387600"/>
              <a:ext cx="965200" cy="516467"/>
            </a:xfrm>
            <a:custGeom>
              <a:avLst/>
              <a:gdLst>
                <a:gd name="connsiteX0" fmla="*/ 965200 w 965200"/>
                <a:gd name="connsiteY0" fmla="*/ 0 h 516467"/>
                <a:gd name="connsiteX1" fmla="*/ 0 w 965200"/>
                <a:gd name="connsiteY1" fmla="*/ 516467 h 51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200" h="516467">
                  <a:moveTo>
                    <a:pt x="965200" y="0"/>
                  </a:moveTo>
                  <a:lnTo>
                    <a:pt x="0" y="516467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0000FF"/>
                  </a:gs>
                  <a:gs pos="48000">
                    <a:srgbClr val="ABDB77"/>
                  </a:gs>
                  <a:gs pos="57000">
                    <a:srgbClr val="ABDB77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5780237" y="1839139"/>
              <a:ext cx="1856696" cy="1276594"/>
            </a:xfrm>
            <a:custGeom>
              <a:avLst/>
              <a:gdLst>
                <a:gd name="connsiteX0" fmla="*/ 0 w 1413933"/>
                <a:gd name="connsiteY0" fmla="*/ 0 h 1151466"/>
                <a:gd name="connsiteX1" fmla="*/ 1413933 w 1413933"/>
                <a:gd name="connsiteY1" fmla="*/ 668866 h 1151466"/>
                <a:gd name="connsiteX2" fmla="*/ 1032933 w 1413933"/>
                <a:gd name="connsiteY2" fmla="*/ 1151466 h 1151466"/>
                <a:gd name="connsiteX0" fmla="*/ 0 w 1856696"/>
                <a:gd name="connsiteY0" fmla="*/ 0 h 1276594"/>
                <a:gd name="connsiteX1" fmla="*/ 1856696 w 1856696"/>
                <a:gd name="connsiteY1" fmla="*/ 793994 h 1276594"/>
                <a:gd name="connsiteX2" fmla="*/ 1475696 w 1856696"/>
                <a:gd name="connsiteY2" fmla="*/ 1276594 h 127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6696" h="1276594">
                  <a:moveTo>
                    <a:pt x="0" y="0"/>
                  </a:moveTo>
                  <a:lnTo>
                    <a:pt x="1856696" y="793994"/>
                  </a:lnTo>
                  <a:lnTo>
                    <a:pt x="1475696" y="1276594"/>
                  </a:lnTo>
                </a:path>
              </a:pathLst>
            </a:custGeom>
            <a:noFill/>
            <a:ln w="6350" cap="flat" cmpd="sng" algn="ctr">
              <a:gradFill>
                <a:gsLst>
                  <a:gs pos="0">
                    <a:srgbClr val="0000FF"/>
                  </a:gs>
                  <a:gs pos="32000">
                    <a:srgbClr val="ABDB77"/>
                  </a:gs>
                  <a:gs pos="56000">
                    <a:srgbClr val="CCFF33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8365067" y="3039533"/>
              <a:ext cx="1278466" cy="694267"/>
            </a:xfrm>
            <a:custGeom>
              <a:avLst/>
              <a:gdLst>
                <a:gd name="connsiteX0" fmla="*/ 1278466 w 1278466"/>
                <a:gd name="connsiteY0" fmla="*/ 0 h 694267"/>
                <a:gd name="connsiteX1" fmla="*/ 1278466 w 1278466"/>
                <a:gd name="connsiteY1" fmla="*/ 0 h 694267"/>
                <a:gd name="connsiteX2" fmla="*/ 211666 w 1278466"/>
                <a:gd name="connsiteY2" fmla="*/ 694267 h 694267"/>
                <a:gd name="connsiteX3" fmla="*/ 0 w 1278466"/>
                <a:gd name="connsiteY3" fmla="*/ 558800 h 69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466" h="694267">
                  <a:moveTo>
                    <a:pt x="1278466" y="0"/>
                  </a:moveTo>
                  <a:lnTo>
                    <a:pt x="1278466" y="0"/>
                  </a:lnTo>
                  <a:lnTo>
                    <a:pt x="211666" y="694267"/>
                  </a:lnTo>
                  <a:lnTo>
                    <a:pt x="0" y="558800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0000FF"/>
                  </a:gs>
                  <a:gs pos="41000">
                    <a:srgbClr val="CCFF33"/>
                  </a:gs>
                  <a:gs pos="44000">
                    <a:srgbClr val="CCFF33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7933267" y="3953933"/>
              <a:ext cx="2413000" cy="135467"/>
            </a:xfrm>
            <a:custGeom>
              <a:avLst/>
              <a:gdLst>
                <a:gd name="connsiteX0" fmla="*/ 2413000 w 2413000"/>
                <a:gd name="connsiteY0" fmla="*/ 0 h 135467"/>
                <a:gd name="connsiteX1" fmla="*/ 135466 w 2413000"/>
                <a:gd name="connsiteY1" fmla="*/ 135467 h 135467"/>
                <a:gd name="connsiteX2" fmla="*/ 0 w 2413000"/>
                <a:gd name="connsiteY2" fmla="*/ 50800 h 1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3000" h="135467">
                  <a:moveTo>
                    <a:pt x="2413000" y="0"/>
                  </a:moveTo>
                  <a:lnTo>
                    <a:pt x="135466" y="135467"/>
                  </a:lnTo>
                  <a:lnTo>
                    <a:pt x="0" y="5080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44625">
                    <a:srgbClr val="CCFF33"/>
                  </a:gs>
                  <a:gs pos="75000">
                    <a:srgbClr val="0000FF"/>
                  </a:gs>
                  <a:gs pos="85000">
                    <a:srgbClr val="FFFF00"/>
                  </a:gs>
                  <a:gs pos="100000">
                    <a:srgbClr val="FFFF00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2425566" y="1838425"/>
              <a:ext cx="3850106" cy="914400"/>
            </a:xfrm>
            <a:custGeom>
              <a:avLst/>
              <a:gdLst>
                <a:gd name="connsiteX0" fmla="*/ 0 w 3850106"/>
                <a:gd name="connsiteY0" fmla="*/ 0 h 914400"/>
                <a:gd name="connsiteX1" fmla="*/ 3850106 w 3850106"/>
                <a:gd name="connsiteY1" fmla="*/ 856649 h 914400"/>
                <a:gd name="connsiteX2" fmla="*/ 3465095 w 3850106"/>
                <a:gd name="connsiteY2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0106" h="914400">
                  <a:moveTo>
                    <a:pt x="0" y="0"/>
                  </a:moveTo>
                  <a:lnTo>
                    <a:pt x="3850106" y="856649"/>
                  </a:lnTo>
                  <a:lnTo>
                    <a:pt x="3465095" y="914400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0000FF"/>
                  </a:gs>
                  <a:gs pos="38000">
                    <a:srgbClr val="CCFF33"/>
                  </a:gs>
                  <a:gs pos="62000">
                    <a:srgbClr val="0000FF"/>
                  </a:gs>
                  <a:gs pos="82254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 bwMode="auto">
          <a:xfrm>
            <a:off x="2279576" y="116632"/>
            <a:ext cx="5943600" cy="4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Ô TÔ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27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9336" y="900298"/>
            <a:ext cx="11839088" cy="5769062"/>
            <a:chOff x="119336" y="900298"/>
            <a:chExt cx="11839088" cy="57690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725" y="2059249"/>
              <a:ext cx="3548699" cy="3323492"/>
            </a:xfrm>
            <a:prstGeom prst="rect">
              <a:avLst/>
            </a:prstGeom>
          </p:spPr>
        </p:pic>
        <p:pic>
          <p:nvPicPr>
            <p:cNvPr id="10243" name="Picture 1"/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738" y="2482083"/>
              <a:ext cx="4898384" cy="2547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6" name="矩形 15"/>
            <p:cNvSpPr>
              <a:spLocks noChangeArrowheads="1"/>
            </p:cNvSpPr>
            <p:nvPr/>
          </p:nvSpPr>
          <p:spPr bwMode="auto">
            <a:xfrm>
              <a:off x="1935612" y="6315072"/>
              <a:ext cx="12364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300" b="1">
                  <a:latin typeface="Arial" charset="0"/>
                </a:rPr>
                <a:t>BODY WORK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7316587" y="2774471"/>
              <a:ext cx="573884" cy="371031"/>
            </a:xfrm>
            <a:prstGeom prst="straightConnector1">
              <a:avLst/>
            </a:prstGeom>
            <a:ln w="6350">
              <a:gradFill flip="none" rotWithShape="1">
                <a:gsLst>
                  <a:gs pos="0">
                    <a:srgbClr val="0000FF"/>
                  </a:gs>
                  <a:gs pos="21000">
                    <a:srgbClr val="0000FF"/>
                  </a:gs>
                  <a:gs pos="84000">
                    <a:srgbClr val="0000FF"/>
                  </a:gs>
                  <a:gs pos="53000">
                    <a:srgbClr val="ABDB77"/>
                  </a:gs>
                  <a:gs pos="100000">
                    <a:srgbClr val="0000FF"/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9" name="TextBox 203"/>
            <p:cNvSpPr txBox="1">
              <a:spLocks noChangeArrowheads="1"/>
            </p:cNvSpPr>
            <p:nvPr/>
          </p:nvSpPr>
          <p:spPr bwMode="auto">
            <a:xfrm>
              <a:off x="7529303" y="2453037"/>
              <a:ext cx="12859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sz="1300" b="1" dirty="0" smtClean="0">
                  <a:latin typeface="Arial" charset="0"/>
                </a:rPr>
                <a:t>WIND </a:t>
              </a:r>
              <a:r>
                <a:rPr lang="en-US" sz="1300" b="1" dirty="0">
                  <a:latin typeface="Arial" charset="0"/>
                </a:rPr>
                <a:t>SHIELD</a:t>
              </a:r>
            </a:p>
          </p:txBody>
        </p:sp>
        <p:sp>
          <p:nvSpPr>
            <p:cNvPr id="10257" name="TextBox 203"/>
            <p:cNvSpPr txBox="1">
              <a:spLocks noChangeArrowheads="1"/>
            </p:cNvSpPr>
            <p:nvPr/>
          </p:nvSpPr>
          <p:spPr bwMode="auto">
            <a:xfrm>
              <a:off x="5332759" y="6361960"/>
              <a:ext cx="915635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sz="1300" b="1" dirty="0">
                  <a:latin typeface="Arial" charset="0"/>
                </a:rPr>
                <a:t>SPOILER</a:t>
              </a:r>
            </a:p>
          </p:txBody>
        </p:sp>
        <p:sp>
          <p:nvSpPr>
            <p:cNvPr id="10247" name="TextBox 203"/>
            <p:cNvSpPr txBox="1">
              <a:spLocks noChangeArrowheads="1"/>
            </p:cNvSpPr>
            <p:nvPr/>
          </p:nvSpPr>
          <p:spPr bwMode="auto">
            <a:xfrm>
              <a:off x="4119734" y="1987527"/>
              <a:ext cx="1670842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sz="1300" b="1" dirty="0">
                  <a:latin typeface="Arial" charset="0"/>
                </a:rPr>
                <a:t> HAND BODY SIDE</a:t>
              </a:r>
            </a:p>
          </p:txBody>
        </p:sp>
        <p:cxnSp>
          <p:nvCxnSpPr>
            <p:cNvPr id="63" name="Straight Arrow Connector 62"/>
            <p:cNvCxnSpPr>
              <a:stCxn id="10247" idx="2"/>
            </p:cNvCxnSpPr>
            <p:nvPr/>
          </p:nvCxnSpPr>
          <p:spPr>
            <a:xfrm flipH="1">
              <a:off x="4728552" y="2279915"/>
              <a:ext cx="226603" cy="917687"/>
            </a:xfrm>
            <a:prstGeom prst="straightConnector1">
              <a:avLst/>
            </a:prstGeom>
            <a:ln w="6350">
              <a:gradFill flip="none" rotWithShape="1">
                <a:gsLst>
                  <a:gs pos="0">
                    <a:srgbClr val="0000FF"/>
                  </a:gs>
                  <a:gs pos="48000">
                    <a:srgbClr val="ABDB77"/>
                  </a:gs>
                  <a:gs pos="84412">
                    <a:srgbClr val="FFFF00"/>
                  </a:gs>
                  <a:gs pos="64000">
                    <a:srgbClr val="ABDB77"/>
                  </a:gs>
                  <a:gs pos="100000">
                    <a:srgbClr val="FFFF00"/>
                  </a:gs>
                </a:gsLst>
                <a:path path="circle">
                  <a:fillToRect l="100000" b="100000"/>
                </a:path>
                <a:tileRect t="-100000" r="-100000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8" name="TextBox 203"/>
            <p:cNvSpPr txBox="1">
              <a:spLocks noChangeArrowheads="1"/>
            </p:cNvSpPr>
            <p:nvPr/>
          </p:nvSpPr>
          <p:spPr bwMode="auto">
            <a:xfrm>
              <a:off x="7316587" y="6308652"/>
              <a:ext cx="92365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sz="1300" b="1" dirty="0">
                  <a:latin typeface="Arial" charset="0"/>
                </a:rPr>
                <a:t>CHASSIS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6921181" y="4019092"/>
              <a:ext cx="502283" cy="1558883"/>
            </a:xfrm>
            <a:prstGeom prst="straightConnector1">
              <a:avLst/>
            </a:prstGeom>
            <a:ln w="6350">
              <a:gradFill flip="none" rotWithShape="1">
                <a:gsLst>
                  <a:gs pos="84952">
                    <a:srgbClr val="FFFF00"/>
                  </a:gs>
                  <a:gs pos="0">
                    <a:srgbClr val="0000FF"/>
                  </a:gs>
                  <a:gs pos="15059">
                    <a:srgbClr val="4659C8"/>
                  </a:gs>
                  <a:gs pos="37000">
                    <a:srgbClr val="ABDB77"/>
                  </a:gs>
                  <a:gs pos="55000">
                    <a:srgbClr val="ABDB77"/>
                  </a:gs>
                  <a:gs pos="100000">
                    <a:srgbClr val="FFFF00"/>
                  </a:gs>
                </a:gsLst>
                <a:lin ang="2700000" scaled="1"/>
                <a:tileRect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040491" y="4109062"/>
              <a:ext cx="1053169" cy="1034457"/>
            </a:xfrm>
            <a:prstGeom prst="straightConnector1">
              <a:avLst/>
            </a:prstGeom>
            <a:ln w="6350">
              <a:gradFill flip="none" rotWithShape="1">
                <a:gsLst>
                  <a:gs pos="0">
                    <a:srgbClr val="0000FF"/>
                  </a:gs>
                  <a:gs pos="51000">
                    <a:srgbClr val="ABDB77"/>
                  </a:gs>
                  <a:gs pos="84412">
                    <a:srgbClr val="FFFF00"/>
                  </a:gs>
                  <a:gs pos="64000">
                    <a:srgbClr val="ABDB77"/>
                  </a:gs>
                  <a:gs pos="100000">
                    <a:srgbClr val="FFFF00"/>
                  </a:gs>
                </a:gsLst>
                <a:lin ang="2700000" scaled="1"/>
                <a:tileRect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60"/>
            <p:cNvSpPr/>
            <p:nvPr/>
          </p:nvSpPr>
          <p:spPr>
            <a:xfrm>
              <a:off x="1102887" y="6201501"/>
              <a:ext cx="1236429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300" b="1" dirty="0">
                  <a:solidFill>
                    <a:schemeClr val="tx1"/>
                  </a:solidFill>
                  <a:latin typeface="Arial" charset="0"/>
                  <a:ea typeface="新細明體" charset="-120"/>
                </a:rPr>
                <a:t>BODY WORK</a:t>
              </a:r>
              <a:endParaRPr lang="zh-TW" altLang="en-US" sz="1300" b="1" dirty="0">
                <a:solidFill>
                  <a:schemeClr val="tx1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2" name="TextBox 209"/>
            <p:cNvSpPr txBox="1">
              <a:spLocks noChangeArrowheads="1"/>
            </p:cNvSpPr>
            <p:nvPr/>
          </p:nvSpPr>
          <p:spPr bwMode="auto">
            <a:xfrm>
              <a:off x="9363912" y="6215766"/>
              <a:ext cx="2315057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sz="1300" b="1" dirty="0">
                  <a:latin typeface="Arial" charset="0"/>
                </a:rPr>
                <a:t>ABS FRONT FONE WHEEL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10778760" y="4845849"/>
              <a:ext cx="656819" cy="536892"/>
            </a:xfrm>
            <a:prstGeom prst="straightConnector1">
              <a:avLst/>
            </a:prstGeom>
            <a:ln w="6350">
              <a:gradFill>
                <a:gsLst>
                  <a:gs pos="0">
                    <a:srgbClr val="0033CC"/>
                  </a:gs>
                  <a:gs pos="53000">
                    <a:srgbClr val="0033CC"/>
                  </a:gs>
                  <a:gs pos="70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0" name="TextBox 203"/>
            <p:cNvSpPr txBox="1">
              <a:spLocks noChangeArrowheads="1"/>
            </p:cNvSpPr>
            <p:nvPr/>
          </p:nvSpPr>
          <p:spPr bwMode="auto">
            <a:xfrm>
              <a:off x="119336" y="4019092"/>
              <a:ext cx="2361544" cy="59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sz="1300" b="1" dirty="0">
                  <a:latin typeface="Arial" charset="0"/>
                </a:rPr>
                <a:t>REAR INTERNAL</a:t>
              </a:r>
            </a:p>
            <a:p>
              <a:pPr algn="ctr" eaLnBrk="1" hangingPunct="1"/>
              <a:r>
                <a:rPr lang="en-US" sz="1300" b="1" dirty="0">
                  <a:latin typeface="Arial" charset="0"/>
                </a:rPr>
                <a:t> REINFORCEMENT WITH IP</a:t>
              </a:r>
            </a:p>
          </p:txBody>
        </p:sp>
        <p:sp>
          <p:nvSpPr>
            <p:cNvPr id="4" name="Freeform 3"/>
            <p:cNvSpPr/>
            <p:nvPr/>
          </p:nvSpPr>
          <p:spPr bwMode="auto">
            <a:xfrm>
              <a:off x="2019795" y="2518658"/>
              <a:ext cx="2073865" cy="651641"/>
            </a:xfrm>
            <a:custGeom>
              <a:avLst/>
              <a:gdLst>
                <a:gd name="connsiteX0" fmla="*/ 0 w 2186152"/>
                <a:gd name="connsiteY0" fmla="*/ 557048 h 651641"/>
                <a:gd name="connsiteX1" fmla="*/ 0 w 2186152"/>
                <a:gd name="connsiteY1" fmla="*/ 557048 h 651641"/>
                <a:gd name="connsiteX2" fmla="*/ 2081049 w 2186152"/>
                <a:gd name="connsiteY2" fmla="*/ 0 h 651641"/>
                <a:gd name="connsiteX3" fmla="*/ 2186152 w 2186152"/>
                <a:gd name="connsiteY3" fmla="*/ 651641 h 6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6152" h="651641">
                  <a:moveTo>
                    <a:pt x="0" y="557048"/>
                  </a:moveTo>
                  <a:lnTo>
                    <a:pt x="0" y="557048"/>
                  </a:lnTo>
                  <a:lnTo>
                    <a:pt x="2081049" y="0"/>
                  </a:lnTo>
                  <a:lnTo>
                    <a:pt x="2186152" y="651641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36000">
                    <a:srgbClr val="ABDB77"/>
                  </a:gs>
                  <a:gs pos="89000">
                    <a:srgbClr val="FFFF00"/>
                  </a:gs>
                  <a:gs pos="83000">
                    <a:srgbClr val="0000FF"/>
                  </a:gs>
                  <a:gs pos="62000">
                    <a:srgbClr val="ABDB77"/>
                  </a:gs>
                  <a:gs pos="100000">
                    <a:srgbClr val="FFFF00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93" y="2109827"/>
              <a:ext cx="1552575" cy="1905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55" y="4743447"/>
              <a:ext cx="3019425" cy="15716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" t="7983" r="10252" b="21989"/>
            <a:stretch/>
          </p:blipFill>
          <p:spPr>
            <a:xfrm>
              <a:off x="3503712" y="4869160"/>
              <a:ext cx="2808312" cy="1800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271" y="942497"/>
              <a:ext cx="1501833" cy="16338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050" y="900298"/>
              <a:ext cx="2524125" cy="9334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587" y="1355863"/>
              <a:ext cx="2562225" cy="86726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9" r="6103"/>
            <a:stretch/>
          </p:blipFill>
          <p:spPr>
            <a:xfrm>
              <a:off x="9754138" y="5157192"/>
              <a:ext cx="1166398" cy="113763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716" y="5210163"/>
              <a:ext cx="2213016" cy="1137532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 bwMode="auto">
            <a:xfrm>
              <a:off x="6134986" y="4306186"/>
              <a:ext cx="276447" cy="1073888"/>
            </a:xfrm>
            <a:custGeom>
              <a:avLst/>
              <a:gdLst>
                <a:gd name="connsiteX0" fmla="*/ 31898 w 276447"/>
                <a:gd name="connsiteY0" fmla="*/ 233916 h 1073888"/>
                <a:gd name="connsiteX1" fmla="*/ 31898 w 276447"/>
                <a:gd name="connsiteY1" fmla="*/ 233916 h 1073888"/>
                <a:gd name="connsiteX2" fmla="*/ 276447 w 276447"/>
                <a:gd name="connsiteY2" fmla="*/ 0 h 1073888"/>
                <a:gd name="connsiteX3" fmla="*/ 0 w 276447"/>
                <a:gd name="connsiteY3" fmla="*/ 1073888 h 107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447" h="1073888">
                  <a:moveTo>
                    <a:pt x="31898" y="233916"/>
                  </a:moveTo>
                  <a:lnTo>
                    <a:pt x="31898" y="233916"/>
                  </a:lnTo>
                  <a:lnTo>
                    <a:pt x="276447" y="0"/>
                  </a:lnTo>
                  <a:lnTo>
                    <a:pt x="0" y="1073888"/>
                  </a:lnTo>
                </a:path>
              </a:pathLst>
            </a:custGeom>
            <a:noFill/>
            <a:ln w="9525" cap="flat" cmpd="sng" algn="ctr">
              <a:gradFill>
                <a:gsLst>
                  <a:gs pos="0">
                    <a:srgbClr val="0000FF"/>
                  </a:gs>
                  <a:gs pos="49000">
                    <a:srgbClr val="ABDB77"/>
                  </a:gs>
                  <a:gs pos="83000">
                    <a:srgbClr val="ABDB77"/>
                  </a:gs>
                  <a:gs pos="100000">
                    <a:srgbClr val="0000FF"/>
                  </a:gs>
                </a:gsLst>
                <a:lin ang="5400000" scaled="1"/>
              </a:gra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 bwMode="auto">
          <a:xfrm>
            <a:off x="2401820" y="149290"/>
            <a:ext cx="5943600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LINH KIỆN DẬP LẬN SÂU</a:t>
            </a:r>
            <a:endParaRPr lang="en-US" sz="24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39" name="Oval 38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41" name="TextBox 40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41/52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4245689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88" y="728034"/>
            <a:ext cx="2956560" cy="1786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92" y="1081257"/>
            <a:ext cx="2377440" cy="10972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99" y="2223728"/>
            <a:ext cx="4846320" cy="3029712"/>
          </a:xfrm>
          <a:prstGeom prst="rect">
            <a:avLst/>
          </a:prstGeom>
        </p:spPr>
      </p:pic>
      <p:sp>
        <p:nvSpPr>
          <p:cNvPr id="12300" name="TextBox 204"/>
          <p:cNvSpPr txBox="1">
            <a:spLocks noChangeArrowheads="1"/>
          </p:cNvSpPr>
          <p:nvPr/>
        </p:nvSpPr>
        <p:spPr bwMode="auto">
          <a:xfrm>
            <a:off x="7176120" y="6448980"/>
            <a:ext cx="2238562" cy="29238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ASSY ENG HANGER</a:t>
            </a:r>
          </a:p>
        </p:txBody>
      </p:sp>
      <p:sp>
        <p:nvSpPr>
          <p:cNvPr id="12306" name="TextBox 195"/>
          <p:cNvSpPr txBox="1">
            <a:spLocks noChangeArrowheads="1"/>
          </p:cNvSpPr>
          <p:nvPr/>
        </p:nvSpPr>
        <p:spPr bwMode="auto">
          <a:xfrm>
            <a:off x="2641840" y="6379150"/>
            <a:ext cx="155247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HINGE FUEL LID</a:t>
            </a:r>
          </a:p>
        </p:txBody>
      </p:sp>
      <p:sp>
        <p:nvSpPr>
          <p:cNvPr id="12307" name="TextBox 195"/>
          <p:cNvSpPr txBox="1">
            <a:spLocks noChangeArrowheads="1"/>
          </p:cNvSpPr>
          <p:nvPr/>
        </p:nvSpPr>
        <p:spPr bwMode="auto">
          <a:xfrm>
            <a:off x="707242" y="6341524"/>
            <a:ext cx="190924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FUEL FILLER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 flipH="1">
            <a:off x="5238505" y="2549322"/>
            <a:ext cx="567565" cy="778492"/>
          </a:xfrm>
          <a:prstGeom prst="straightConnector1">
            <a:avLst/>
          </a:prstGeom>
          <a:ln w="6350">
            <a:gradFill>
              <a:gsLst>
                <a:gs pos="0">
                  <a:srgbClr val="0000FF"/>
                </a:gs>
                <a:gs pos="32000">
                  <a:srgbClr val="ABDB77"/>
                </a:gs>
                <a:gs pos="10752">
                  <a:srgbClr val="0000FF"/>
                </a:gs>
                <a:gs pos="83320">
                  <a:srgbClr val="0000FF"/>
                </a:gs>
                <a:gs pos="70000">
                  <a:srgbClr val="ABDB77"/>
                </a:gs>
                <a:gs pos="100000">
                  <a:srgbClr val="0000FF"/>
                </a:gs>
              </a:gsLst>
              <a:lin ang="5400000" scaled="1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964520" y="4596313"/>
            <a:ext cx="771138" cy="1127740"/>
          </a:xfrm>
          <a:prstGeom prst="straightConnector1">
            <a:avLst/>
          </a:prstGeom>
          <a:ln w="6350">
            <a:gradFill>
              <a:gsLst>
                <a:gs pos="0">
                  <a:srgbClr val="0033CC"/>
                </a:gs>
                <a:gs pos="60000">
                  <a:srgbClr val="0033CC"/>
                </a:gs>
                <a:gs pos="83000">
                  <a:srgbClr val="FFFF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5566597" y="1026216"/>
            <a:ext cx="1963999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300" b="1" dirty="0">
                <a:solidFill>
                  <a:schemeClr val="tx1"/>
                </a:solidFill>
                <a:cs typeface="Times New Roman" panose="02020603050405020304" pitchFamily="18" charset="0"/>
              </a:rPr>
              <a:t> COMPLETED FRAME</a:t>
            </a:r>
            <a:endParaRPr lang="zh-TW" altLang="en-US" sz="13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4" name="TextBox 201"/>
          <p:cNvSpPr txBox="1">
            <a:spLocks noChangeArrowheads="1"/>
          </p:cNvSpPr>
          <p:nvPr/>
        </p:nvSpPr>
        <p:spPr bwMode="auto">
          <a:xfrm>
            <a:off x="129219" y="3136612"/>
            <a:ext cx="149861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 FR COVER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4178458" y="5551456"/>
            <a:ext cx="1449452" cy="1128292"/>
            <a:chOff x="4295258" y="5631450"/>
            <a:chExt cx="1449452" cy="1128292"/>
          </a:xfrm>
        </p:grpSpPr>
        <p:sp>
          <p:nvSpPr>
            <p:cNvPr id="12326" name="TextBox 209"/>
            <p:cNvSpPr txBox="1">
              <a:spLocks noChangeArrowheads="1"/>
            </p:cNvSpPr>
            <p:nvPr/>
          </p:nvSpPr>
          <p:spPr bwMode="auto">
            <a:xfrm>
              <a:off x="4295258" y="6467354"/>
              <a:ext cx="1170963" cy="2923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sz="13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STAND SIDE</a:t>
              </a:r>
            </a:p>
          </p:txBody>
        </p:sp>
        <p:pic>
          <p:nvPicPr>
            <p:cNvPr id="47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257667" flipV="1">
              <a:off x="4552539" y="5631450"/>
              <a:ext cx="1192171" cy="64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3" name="Straight Arrow Connector 52"/>
          <p:cNvCxnSpPr>
            <a:stCxn id="32" idx="0"/>
          </p:cNvCxnSpPr>
          <p:nvPr/>
        </p:nvCxnSpPr>
        <p:spPr>
          <a:xfrm flipH="1" flipV="1">
            <a:off x="5643093" y="4916589"/>
            <a:ext cx="635332" cy="678027"/>
          </a:xfrm>
          <a:prstGeom prst="straightConnector1">
            <a:avLst/>
          </a:prstGeom>
          <a:ln w="6350">
            <a:gradFill flip="none" rotWithShape="1">
              <a:gsLst>
                <a:gs pos="0">
                  <a:srgbClr val="0000FF"/>
                </a:gs>
                <a:gs pos="20000">
                  <a:srgbClr val="0000FF"/>
                </a:gs>
                <a:gs pos="33000">
                  <a:srgbClr val="ABDB77"/>
                </a:gs>
                <a:gs pos="79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493490" y="3013933"/>
            <a:ext cx="2576907" cy="336902"/>
          </a:xfrm>
          <a:prstGeom prst="straightConnector1">
            <a:avLst/>
          </a:prstGeom>
          <a:ln w="6350">
            <a:gradFill flip="none" rotWithShape="1">
              <a:gsLst>
                <a:gs pos="0">
                  <a:srgbClr val="0000FF"/>
                </a:gs>
                <a:gs pos="19000">
                  <a:srgbClr val="0000FF"/>
                </a:gs>
                <a:gs pos="34000">
                  <a:srgbClr val="ABDB77"/>
                </a:gs>
                <a:gs pos="81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584760" y="2786046"/>
            <a:ext cx="1649911" cy="324876"/>
          </a:xfrm>
          <a:prstGeom prst="straightConnector1">
            <a:avLst/>
          </a:prstGeom>
          <a:ln w="6350">
            <a:gradFill flip="none" rotWithShape="1">
              <a:gsLst>
                <a:gs pos="0">
                  <a:srgbClr val="0000FF"/>
                </a:gs>
                <a:gs pos="31000">
                  <a:srgbClr val="ABDB77"/>
                </a:gs>
                <a:gs pos="18000">
                  <a:srgbClr val="0000FF"/>
                </a:gs>
                <a:gs pos="89000">
                  <a:srgbClr val="0000FF"/>
                </a:gs>
                <a:gs pos="78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26"/>
          <p:cNvSpPr/>
          <p:nvPr/>
        </p:nvSpPr>
        <p:spPr>
          <a:xfrm>
            <a:off x="9847194" y="6467354"/>
            <a:ext cx="173342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00" b="1" dirty="0">
                <a:solidFill>
                  <a:schemeClr val="tx1"/>
                </a:solidFill>
                <a:cs typeface="Times New Roman" panose="02020603050405020304" pitchFamily="18" charset="0"/>
              </a:rPr>
              <a:t>SWINGARM, REAR</a:t>
            </a:r>
            <a:endParaRPr lang="zh-TW" altLang="en-US" sz="13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7012205" y="4655777"/>
            <a:ext cx="2512479" cy="1099732"/>
          </a:xfrm>
          <a:prstGeom prst="straightConnector1">
            <a:avLst/>
          </a:prstGeom>
          <a:ln w="6350">
            <a:gradFill flip="none" rotWithShape="1">
              <a:gsLst>
                <a:gs pos="0">
                  <a:srgbClr val="0000FF"/>
                </a:gs>
                <a:gs pos="33000">
                  <a:srgbClr val="ABDB77"/>
                </a:gs>
                <a:gs pos="15000">
                  <a:srgbClr val="0000FF"/>
                </a:gs>
                <a:gs pos="79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866309" y="2070759"/>
            <a:ext cx="557804" cy="739366"/>
          </a:xfrm>
          <a:prstGeom prst="straightConnector1">
            <a:avLst/>
          </a:prstGeom>
          <a:ln w="6350">
            <a:gradFill>
              <a:gsLst>
                <a:gs pos="0">
                  <a:srgbClr val="0000FF"/>
                </a:gs>
                <a:gs pos="22000">
                  <a:srgbClr val="ABDB77"/>
                </a:gs>
                <a:gs pos="70000">
                  <a:srgbClr val="ABDB77"/>
                </a:gs>
                <a:gs pos="100000">
                  <a:srgbClr val="0000FF"/>
                </a:gs>
              </a:gsLst>
              <a:lin ang="5400000" scaled="1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1374409" y="3725851"/>
            <a:ext cx="2739733" cy="529286"/>
          </a:xfrm>
          <a:prstGeom prst="straightConnector1">
            <a:avLst/>
          </a:prstGeom>
          <a:ln w="6350">
            <a:gradFill>
              <a:gsLst>
                <a:gs pos="0">
                  <a:srgbClr val="0000FF"/>
                </a:gs>
                <a:gs pos="22000">
                  <a:srgbClr val="ABDB77"/>
                </a:gs>
                <a:gs pos="45000">
                  <a:srgbClr val="ABDB77"/>
                </a:gs>
                <a:gs pos="100000">
                  <a:srgbClr val="0000FF"/>
                </a:gs>
              </a:gsLst>
              <a:lin ang="5400000" scaled="1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5849567" y="4805946"/>
            <a:ext cx="1681029" cy="783294"/>
          </a:xfrm>
          <a:prstGeom prst="straightConnector1">
            <a:avLst/>
          </a:prstGeom>
          <a:ln w="6350">
            <a:gradFill flip="none" rotWithShape="1">
              <a:gsLst>
                <a:gs pos="0">
                  <a:srgbClr val="0000FF"/>
                </a:gs>
                <a:gs pos="33000">
                  <a:srgbClr val="ABDB77"/>
                </a:gs>
                <a:gs pos="84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593310" y="1985757"/>
            <a:ext cx="2550749" cy="1404531"/>
          </a:xfrm>
          <a:prstGeom prst="straightConnector1">
            <a:avLst/>
          </a:prstGeom>
          <a:ln w="6350">
            <a:gradFill>
              <a:gsLst>
                <a:gs pos="0">
                  <a:srgbClr val="0000FF"/>
                </a:gs>
                <a:gs pos="32000">
                  <a:srgbClr val="ABDB77"/>
                </a:gs>
                <a:gs pos="10752">
                  <a:srgbClr val="0000FF"/>
                </a:gs>
                <a:gs pos="83320">
                  <a:srgbClr val="0000FF"/>
                </a:gs>
                <a:gs pos="70000">
                  <a:srgbClr val="ABDB77"/>
                </a:gs>
                <a:gs pos="100000">
                  <a:srgbClr val="0000FF"/>
                </a:gs>
              </a:gsLst>
              <a:lin ang="5400000" scaled="1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2129489" y="4505931"/>
            <a:ext cx="2483081" cy="1126107"/>
          </a:xfrm>
          <a:prstGeom prst="straightConnector1">
            <a:avLst/>
          </a:prstGeom>
          <a:ln w="6350">
            <a:gradFill>
              <a:gsLst>
                <a:gs pos="0">
                  <a:srgbClr val="0033CC"/>
                </a:gs>
                <a:gs pos="68000">
                  <a:srgbClr val="0033CC"/>
                </a:gs>
                <a:gs pos="83000">
                  <a:srgbClr val="FFFF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26"/>
          <p:cNvSpPr/>
          <p:nvPr/>
        </p:nvSpPr>
        <p:spPr>
          <a:xfrm rot="21054430">
            <a:off x="9928364" y="2403128"/>
            <a:ext cx="18533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CARRIER LUGGAGE</a:t>
            </a:r>
            <a:endParaRPr lang="zh-TW" altLang="en-US" sz="13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14" name="矩形 26"/>
          <p:cNvSpPr/>
          <p:nvPr/>
        </p:nvSpPr>
        <p:spPr>
          <a:xfrm>
            <a:off x="8150426" y="1841034"/>
            <a:ext cx="167956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HINGE ASSY SEAT</a:t>
            </a:r>
            <a:endParaRPr lang="zh-TW" altLang="en-US" sz="13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0" name="TextBox 204"/>
          <p:cNvSpPr txBox="1">
            <a:spLocks noChangeArrowheads="1"/>
          </p:cNvSpPr>
          <p:nvPr/>
        </p:nvSpPr>
        <p:spPr bwMode="auto">
          <a:xfrm>
            <a:off x="9768408" y="5044571"/>
            <a:ext cx="1813766" cy="29238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sz="1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PILLION STEP ASSY</a:t>
            </a: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Box 209"/>
          <p:cNvSpPr txBox="1">
            <a:spLocks noChangeArrowheads="1"/>
          </p:cNvSpPr>
          <p:nvPr/>
        </p:nvSpPr>
        <p:spPr bwMode="auto">
          <a:xfrm>
            <a:off x="5653533" y="6387360"/>
            <a:ext cx="1239891" cy="29238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 </a:t>
            </a:r>
            <a:r>
              <a:rPr lang="en-US" sz="1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Box 201"/>
          <p:cNvSpPr txBox="1">
            <a:spLocks noChangeArrowheads="1"/>
          </p:cNvSpPr>
          <p:nvPr/>
        </p:nvSpPr>
        <p:spPr bwMode="auto">
          <a:xfrm>
            <a:off x="335360" y="5048023"/>
            <a:ext cx="162897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sz="1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STEERING COMP</a:t>
            </a: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201"/>
          <p:cNvSpPr txBox="1">
            <a:spLocks noChangeArrowheads="1"/>
          </p:cNvSpPr>
          <p:nvPr/>
        </p:nvSpPr>
        <p:spPr bwMode="auto">
          <a:xfrm>
            <a:off x="2737580" y="832519"/>
            <a:ext cx="159261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sz="1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 COMP</a:t>
            </a: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5"/>
          <a:stretch/>
        </p:blipFill>
        <p:spPr>
          <a:xfrm rot="21023800">
            <a:off x="9057428" y="1051577"/>
            <a:ext cx="2407920" cy="15841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 b="4266"/>
          <a:stretch/>
        </p:blipFill>
        <p:spPr>
          <a:xfrm>
            <a:off x="7785458" y="789788"/>
            <a:ext cx="1813603" cy="1041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99" y="5280547"/>
            <a:ext cx="2466975" cy="13430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7" y="2025506"/>
            <a:ext cx="1609725" cy="12573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6" y="3356992"/>
            <a:ext cx="1500188" cy="17837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035" y="5343089"/>
            <a:ext cx="1590261" cy="118225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" t="6784" b="16388"/>
          <a:stretch/>
        </p:blipFill>
        <p:spPr>
          <a:xfrm>
            <a:off x="5301357" y="5594616"/>
            <a:ext cx="1954136" cy="11521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04" y="5508564"/>
            <a:ext cx="1685925" cy="8667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3736824"/>
            <a:ext cx="2249424" cy="142036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57" y="5329132"/>
            <a:ext cx="1089660" cy="1058228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>
            <a:off x="2379824" y="1974424"/>
            <a:ext cx="1886683" cy="1244988"/>
          </a:xfrm>
          <a:prstGeom prst="straightConnector1">
            <a:avLst/>
          </a:prstGeom>
          <a:ln w="6350">
            <a:gradFill>
              <a:gsLst>
                <a:gs pos="0">
                  <a:srgbClr val="0000FF"/>
                </a:gs>
                <a:gs pos="22000">
                  <a:srgbClr val="ABDB77"/>
                </a:gs>
                <a:gs pos="71000">
                  <a:srgbClr val="ABDB77"/>
                </a:gs>
                <a:gs pos="100000">
                  <a:srgbClr val="0000FF"/>
                </a:gs>
              </a:gsLst>
              <a:lin ang="5400000" scaled="1"/>
            </a:gra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01"/>
          <p:cNvSpPr txBox="1">
            <a:spLocks noChangeArrowheads="1"/>
          </p:cNvSpPr>
          <p:nvPr/>
        </p:nvSpPr>
        <p:spPr bwMode="auto">
          <a:xfrm>
            <a:off x="508191" y="1340768"/>
            <a:ext cx="162736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sz="1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 PIPE COMP</a:t>
            </a:r>
            <a:endParaRPr lang="en-US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" t="7390" r="13554" b="5380"/>
          <a:stretch/>
        </p:blipFill>
        <p:spPr>
          <a:xfrm rot="20811124">
            <a:off x="1508996" y="1101091"/>
            <a:ext cx="1027914" cy="1298417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 bwMode="auto">
          <a:xfrm>
            <a:off x="5888901" y="4034224"/>
            <a:ext cx="3519467" cy="766345"/>
          </a:xfrm>
          <a:custGeom>
            <a:avLst/>
            <a:gdLst>
              <a:gd name="connsiteX0" fmla="*/ 4189228 w 4189228"/>
              <a:gd name="connsiteY0" fmla="*/ 1084521 h 1084521"/>
              <a:gd name="connsiteX1" fmla="*/ 4146698 w 4189228"/>
              <a:gd name="connsiteY1" fmla="*/ 1041991 h 1084521"/>
              <a:gd name="connsiteX2" fmla="*/ 0 w 4189228"/>
              <a:gd name="connsiteY2" fmla="*/ 159488 h 1084521"/>
              <a:gd name="connsiteX3" fmla="*/ 233917 w 4189228"/>
              <a:gd name="connsiteY3" fmla="*/ 0 h 1084521"/>
              <a:gd name="connsiteX0" fmla="*/ 4146698 w 4146698"/>
              <a:gd name="connsiteY0" fmla="*/ 1041991 h 1041991"/>
              <a:gd name="connsiteX1" fmla="*/ 0 w 4146698"/>
              <a:gd name="connsiteY1" fmla="*/ 159488 h 1041991"/>
              <a:gd name="connsiteX2" fmla="*/ 233917 w 4146698"/>
              <a:gd name="connsiteY2" fmla="*/ 0 h 1041991"/>
              <a:gd name="connsiteX0" fmla="*/ 4340373 w 4340373"/>
              <a:gd name="connsiteY0" fmla="*/ 1086441 h 1086441"/>
              <a:gd name="connsiteX1" fmla="*/ 0 w 4340373"/>
              <a:gd name="connsiteY1" fmla="*/ 159488 h 1086441"/>
              <a:gd name="connsiteX2" fmla="*/ 233917 w 4340373"/>
              <a:gd name="connsiteY2" fmla="*/ 0 h 1086441"/>
              <a:gd name="connsiteX0" fmla="*/ 4184594 w 4184594"/>
              <a:gd name="connsiteY0" fmla="*/ 1689765 h 1689765"/>
              <a:gd name="connsiteX1" fmla="*/ 0 w 4184594"/>
              <a:gd name="connsiteY1" fmla="*/ 2857 h 1689765"/>
              <a:gd name="connsiteX2" fmla="*/ 78138 w 4184594"/>
              <a:gd name="connsiteY2" fmla="*/ 603324 h 1689765"/>
              <a:gd name="connsiteX0" fmla="*/ 4184594 w 4184594"/>
              <a:gd name="connsiteY0" fmla="*/ 1690940 h 1690940"/>
              <a:gd name="connsiteX1" fmla="*/ 0 w 4184594"/>
              <a:gd name="connsiteY1" fmla="*/ 4032 h 1690940"/>
              <a:gd name="connsiteX2" fmla="*/ 131855 w 4184594"/>
              <a:gd name="connsiteY2" fmla="*/ 388710 h 1690940"/>
              <a:gd name="connsiteX0" fmla="*/ 4184594 w 4184594"/>
              <a:gd name="connsiteY0" fmla="*/ 1705578 h 1705578"/>
              <a:gd name="connsiteX1" fmla="*/ 0 w 4184594"/>
              <a:gd name="connsiteY1" fmla="*/ 18670 h 1705578"/>
              <a:gd name="connsiteX2" fmla="*/ 131855 w 4184594"/>
              <a:gd name="connsiteY2" fmla="*/ 403348 h 1705578"/>
              <a:gd name="connsiteX0" fmla="*/ 4184594 w 4184594"/>
              <a:gd name="connsiteY0" fmla="*/ 1686908 h 1686908"/>
              <a:gd name="connsiteX1" fmla="*/ 0 w 4184594"/>
              <a:gd name="connsiteY1" fmla="*/ 0 h 1686908"/>
              <a:gd name="connsiteX2" fmla="*/ 131855 w 4184594"/>
              <a:gd name="connsiteY2" fmla="*/ 384678 h 168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4594" h="1686908">
                <a:moveTo>
                  <a:pt x="4184594" y="1686908"/>
                </a:moveTo>
                <a:lnTo>
                  <a:pt x="0" y="0"/>
                </a:lnTo>
                <a:cubicBezTo>
                  <a:pt x="131689" y="406563"/>
                  <a:pt x="5538" y="-12502"/>
                  <a:pt x="131855" y="384678"/>
                </a:cubicBez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FFFF00"/>
                </a:gs>
                <a:gs pos="25000">
                  <a:srgbClr val="ABDB77"/>
                </a:gs>
                <a:gs pos="83000">
                  <a:srgbClr val="ABDB77"/>
                </a:gs>
                <a:gs pos="100000">
                  <a:srgbClr val="0000FF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 rot="19696424">
            <a:off x="9538898" y="2353503"/>
            <a:ext cx="2238268" cy="1669227"/>
            <a:chOff x="9293581" y="4693483"/>
            <a:chExt cx="2238268" cy="1669227"/>
          </a:xfrm>
        </p:grpSpPr>
        <p:sp>
          <p:nvSpPr>
            <p:cNvPr id="64" name="Rectangle 63"/>
            <p:cNvSpPr/>
            <p:nvPr/>
          </p:nvSpPr>
          <p:spPr>
            <a:xfrm rot="1903576">
              <a:off x="9932737" y="5850704"/>
              <a:ext cx="1599112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CYLINDER HEAD</a:t>
              </a:r>
              <a:endParaRPr lang="en-US" sz="13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8" r="18458"/>
            <a:stretch/>
          </p:blipFill>
          <p:spPr>
            <a:xfrm flipH="1">
              <a:off x="9293581" y="4693483"/>
              <a:ext cx="1080121" cy="166922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Freeform 6"/>
          <p:cNvSpPr/>
          <p:nvPr/>
        </p:nvSpPr>
        <p:spPr bwMode="auto">
          <a:xfrm>
            <a:off x="6575775" y="3457788"/>
            <a:ext cx="3023286" cy="399492"/>
          </a:xfrm>
          <a:custGeom>
            <a:avLst/>
            <a:gdLst>
              <a:gd name="connsiteX0" fmla="*/ 2658533 w 2658533"/>
              <a:gd name="connsiteY0" fmla="*/ 1684867 h 1684867"/>
              <a:gd name="connsiteX1" fmla="*/ 0 w 2658533"/>
              <a:gd name="connsiteY1" fmla="*/ 127000 h 1684867"/>
              <a:gd name="connsiteX2" fmla="*/ 127000 w 2658533"/>
              <a:gd name="connsiteY2" fmla="*/ 0 h 1684867"/>
              <a:gd name="connsiteX0" fmla="*/ 3765210 w 3765210"/>
              <a:gd name="connsiteY0" fmla="*/ 0 h 386032"/>
              <a:gd name="connsiteX1" fmla="*/ 0 w 3765210"/>
              <a:gd name="connsiteY1" fmla="*/ 386032 h 386032"/>
              <a:gd name="connsiteX2" fmla="*/ 127000 w 3765210"/>
              <a:gd name="connsiteY2" fmla="*/ 259032 h 386032"/>
              <a:gd name="connsiteX0" fmla="*/ 3855489 w 3855489"/>
              <a:gd name="connsiteY0" fmla="*/ 0 h 386032"/>
              <a:gd name="connsiteX1" fmla="*/ 0 w 3855489"/>
              <a:gd name="connsiteY1" fmla="*/ 386032 h 386032"/>
              <a:gd name="connsiteX2" fmla="*/ 217279 w 3855489"/>
              <a:gd name="connsiteY2" fmla="*/ 259032 h 386032"/>
              <a:gd name="connsiteX0" fmla="*/ 3855489 w 3855489"/>
              <a:gd name="connsiteY0" fmla="*/ 0 h 386032"/>
              <a:gd name="connsiteX1" fmla="*/ 0 w 3855489"/>
              <a:gd name="connsiteY1" fmla="*/ 386032 h 386032"/>
              <a:gd name="connsiteX2" fmla="*/ 223298 w 3855489"/>
              <a:gd name="connsiteY2" fmla="*/ 229579 h 38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55489" h="386032">
                <a:moveTo>
                  <a:pt x="3855489" y="0"/>
                </a:moveTo>
                <a:lnTo>
                  <a:pt x="0" y="386032"/>
                </a:lnTo>
                <a:lnTo>
                  <a:pt x="223298" y="229579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25000">
                  <a:srgbClr val="CCFF33"/>
                </a:gs>
                <a:gs pos="79556">
                  <a:srgbClr val="0000FF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5062185" y="4725473"/>
            <a:ext cx="606977" cy="891830"/>
          </a:xfrm>
          <a:custGeom>
            <a:avLst/>
            <a:gdLst>
              <a:gd name="connsiteX0" fmla="*/ 48126 w 471638"/>
              <a:gd name="connsiteY0" fmla="*/ 818147 h 818147"/>
              <a:gd name="connsiteX1" fmla="*/ 48126 w 471638"/>
              <a:gd name="connsiteY1" fmla="*/ 818147 h 818147"/>
              <a:gd name="connsiteX2" fmla="*/ 0 w 471638"/>
              <a:gd name="connsiteY2" fmla="*/ 750770 h 818147"/>
              <a:gd name="connsiteX3" fmla="*/ 154004 w 471638"/>
              <a:gd name="connsiteY3" fmla="*/ 144379 h 818147"/>
              <a:gd name="connsiteX4" fmla="*/ 471638 w 471638"/>
              <a:gd name="connsiteY4" fmla="*/ 0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638" h="818147">
                <a:moveTo>
                  <a:pt x="48126" y="818147"/>
                </a:moveTo>
                <a:lnTo>
                  <a:pt x="48126" y="818147"/>
                </a:lnTo>
                <a:lnTo>
                  <a:pt x="0" y="750770"/>
                </a:lnTo>
                <a:lnTo>
                  <a:pt x="154004" y="144379"/>
                </a:lnTo>
                <a:lnTo>
                  <a:pt x="471638" y="0"/>
                </a:lnTo>
              </a:path>
            </a:pathLst>
          </a:custGeom>
          <a:noFill/>
          <a:ln w="9525" cap="flat" cmpd="sng" algn="ctr">
            <a:gradFill flip="none" rotWithShape="1">
              <a:gsLst>
                <a:gs pos="24000">
                  <a:srgbClr val="FFFF00"/>
                </a:gs>
                <a:gs pos="65000">
                  <a:srgbClr val="0000FF"/>
                </a:gs>
                <a:gs pos="100000">
                  <a:srgbClr val="0000FF"/>
                </a:gs>
              </a:gsLst>
              <a:path path="circle">
                <a:fillToRect l="100000" b="100000"/>
              </a:path>
              <a:tileRect t="-100000" r="-100000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 bwMode="auto">
          <a:xfrm>
            <a:off x="2013316" y="155982"/>
            <a:ext cx="6537960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/>
              <a:t>LINH KIỆN KHUNG VÀ LẮP RÁP XE MÁY</a:t>
            </a:r>
            <a:endParaRPr lang="en-US" sz="2400" dirty="0"/>
          </a:p>
        </p:txBody>
      </p:sp>
      <p:sp>
        <p:nvSpPr>
          <p:cNvPr id="59" name="Rectangle 58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61" name="Oval 60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42/52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87554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96" y="3068960"/>
            <a:ext cx="1445550" cy="1926286"/>
          </a:xfrm>
          <a:prstGeom prst="rect">
            <a:avLst/>
          </a:prstGeom>
        </p:spPr>
      </p:pic>
      <p:sp>
        <p:nvSpPr>
          <p:cNvPr id="18434" name="Rectangle 7"/>
          <p:cNvSpPr>
            <a:spLocks noChangeArrowheads="1"/>
          </p:cNvSpPr>
          <p:nvPr/>
        </p:nvSpPr>
        <p:spPr bwMode="auto">
          <a:xfrm>
            <a:off x="5022850" y="228600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ja-JP" altLang="en-US" sz="3600" b="1">
              <a:solidFill>
                <a:srgbClr val="FF3300"/>
              </a:solidFill>
              <a:ea typeface="MS PGothic" pitchFamily="34" charset="-128"/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62149" y="869777"/>
            <a:ext cx="6506254" cy="5807372"/>
          </a:xfrm>
          <a:custGeom>
            <a:avLst/>
            <a:gdLst>
              <a:gd name="connsiteX0" fmla="*/ 6519333 w 6519333"/>
              <a:gd name="connsiteY0" fmla="*/ 0 h 5799667"/>
              <a:gd name="connsiteX1" fmla="*/ 0 w 6519333"/>
              <a:gd name="connsiteY1" fmla="*/ 0 h 5799667"/>
              <a:gd name="connsiteX2" fmla="*/ 16933 w 6519333"/>
              <a:gd name="connsiteY2" fmla="*/ 5799667 h 5799667"/>
              <a:gd name="connsiteX3" fmla="*/ 6383866 w 6519333"/>
              <a:gd name="connsiteY3" fmla="*/ 5791200 h 579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9333" h="5799667">
                <a:moveTo>
                  <a:pt x="6519333" y="0"/>
                </a:moveTo>
                <a:lnTo>
                  <a:pt x="0" y="0"/>
                </a:lnTo>
                <a:cubicBezTo>
                  <a:pt x="5644" y="1933222"/>
                  <a:pt x="11289" y="3866445"/>
                  <a:pt x="16933" y="5799667"/>
                </a:cubicBezTo>
                <a:lnTo>
                  <a:pt x="6383866" y="57912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1" name="Freeform 50"/>
          <p:cNvSpPr/>
          <p:nvPr/>
        </p:nvSpPr>
        <p:spPr bwMode="auto">
          <a:xfrm flipH="1">
            <a:off x="6224782" y="867820"/>
            <a:ext cx="5876163" cy="5809329"/>
          </a:xfrm>
          <a:custGeom>
            <a:avLst/>
            <a:gdLst>
              <a:gd name="connsiteX0" fmla="*/ 6519333 w 6519333"/>
              <a:gd name="connsiteY0" fmla="*/ 0 h 5799667"/>
              <a:gd name="connsiteX1" fmla="*/ 0 w 6519333"/>
              <a:gd name="connsiteY1" fmla="*/ 0 h 5799667"/>
              <a:gd name="connsiteX2" fmla="*/ 16933 w 6519333"/>
              <a:gd name="connsiteY2" fmla="*/ 5799667 h 5799667"/>
              <a:gd name="connsiteX3" fmla="*/ 6383866 w 6519333"/>
              <a:gd name="connsiteY3" fmla="*/ 5791200 h 579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9333" h="5799667">
                <a:moveTo>
                  <a:pt x="6519333" y="0"/>
                </a:moveTo>
                <a:lnTo>
                  <a:pt x="0" y="0"/>
                </a:lnTo>
                <a:cubicBezTo>
                  <a:pt x="5644" y="1933222"/>
                  <a:pt x="11289" y="3866445"/>
                  <a:pt x="16933" y="5799667"/>
                </a:cubicBezTo>
                <a:lnTo>
                  <a:pt x="6383866" y="5791200"/>
                </a:lnTo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60385" y="908720"/>
            <a:ext cx="466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 smtClean="0">
                <a:ln w="0"/>
                <a:solidFill>
                  <a:srgbClr val="33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GRAVITY DIE CASTING (GDC)</a:t>
            </a:r>
            <a:endParaRPr lang="en-US" sz="1800" b="1" u="sng" dirty="0">
              <a:ln w="0"/>
              <a:solidFill>
                <a:srgbClr val="3333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96753" y="3252354"/>
            <a:ext cx="22156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COUPLER-CAB, REAR, UPR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461241" y="6186862"/>
            <a:ext cx="23084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COUPLER-CAB, FRONT, UPR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747795" y="6176352"/>
            <a:ext cx="2252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COUPLER-CAB, REAR, LWR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990" y="1428147"/>
            <a:ext cx="980902" cy="177892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633" y="4881468"/>
            <a:ext cx="945500" cy="126215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007" y="4897106"/>
            <a:ext cx="1005291" cy="127007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57"/>
          <a:stretch/>
        </p:blipFill>
        <p:spPr>
          <a:xfrm>
            <a:off x="9600112" y="5089948"/>
            <a:ext cx="2493818" cy="10151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4"/>
          <a:stretch/>
        </p:blipFill>
        <p:spPr>
          <a:xfrm rot="10800000">
            <a:off x="8559882" y="1367575"/>
            <a:ext cx="1568566" cy="1896146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5828675" y="5275755"/>
            <a:ext cx="1596250" cy="1383180"/>
            <a:chOff x="7066394" y="3112955"/>
            <a:chExt cx="2010710" cy="1719061"/>
          </a:xfrm>
        </p:grpSpPr>
        <p:pic>
          <p:nvPicPr>
            <p:cNvPr id="32" name="Picture 7" descr="I:\Picture OK\Mortorcycle parts\Aluminium\6. CLUTCH PLATE.jpg"/>
            <p:cNvPicPr>
              <a:picLocks noChangeAspect="1" noChangeArrowheads="1"/>
            </p:cNvPicPr>
            <p:nvPr/>
          </p:nvPicPr>
          <p:blipFill rotWithShape="1"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79860" y="3112955"/>
              <a:ext cx="1731428" cy="1454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7066394" y="4487753"/>
              <a:ext cx="2010710" cy="3442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CLUTCH PLATE</a:t>
              </a:r>
              <a:endParaRPr lang="zh-TW" altLang="en-US" sz="12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82626" y="2755516"/>
            <a:ext cx="19092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Times New Roman" panose="02020603050405020304" pitchFamily="18" charset="0"/>
              </a:rPr>
              <a:t>ON BOARD </a:t>
            </a:r>
            <a:r>
              <a:rPr lang="en-US" sz="12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CHARGER</a:t>
            </a:r>
            <a:endParaRPr lang="en-US" sz="1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558" y="6381906"/>
            <a:ext cx="23412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Times New Roman" panose="02020603050405020304" pitchFamily="18" charset="0"/>
              </a:rPr>
              <a:t>LPG PRESSURE REGULATOR</a:t>
            </a:r>
          </a:p>
        </p:txBody>
      </p:sp>
      <p:sp>
        <p:nvSpPr>
          <p:cNvPr id="46" name="矩形 26"/>
          <p:cNvSpPr/>
          <p:nvPr/>
        </p:nvSpPr>
        <p:spPr>
          <a:xfrm>
            <a:off x="6044073" y="2729099"/>
            <a:ext cx="1434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SUPPORT PLATE</a:t>
            </a:r>
            <a:endParaRPr lang="zh-TW" altLang="en-US" sz="1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744977" y="3515102"/>
            <a:ext cx="2039106" cy="1342474"/>
            <a:chOff x="9908384" y="5142289"/>
            <a:chExt cx="2243017" cy="1476721"/>
          </a:xfrm>
        </p:grpSpPr>
        <p:sp>
          <p:nvSpPr>
            <p:cNvPr id="27" name="矩形 26"/>
            <p:cNvSpPr/>
            <p:nvPr/>
          </p:nvSpPr>
          <p:spPr>
            <a:xfrm>
              <a:off x="10206581" y="6314311"/>
              <a:ext cx="1751314" cy="3046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SWINGARM, REAR</a:t>
              </a:r>
              <a:endParaRPr lang="zh-TW" altLang="en-US" sz="12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384" y="5142289"/>
              <a:ext cx="2243017" cy="1221102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494305" y="3401941"/>
            <a:ext cx="1121418" cy="1439902"/>
            <a:chOff x="5789721" y="3049422"/>
            <a:chExt cx="1492607" cy="1916511"/>
          </a:xfrm>
        </p:grpSpPr>
        <p:sp>
          <p:nvSpPr>
            <p:cNvPr id="39" name="矩形 38"/>
            <p:cNvSpPr/>
            <p:nvPr/>
          </p:nvSpPr>
          <p:spPr>
            <a:xfrm>
              <a:off x="5789721" y="4597247"/>
              <a:ext cx="1445415" cy="368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CRANK CASE</a:t>
              </a:r>
              <a:endParaRPr lang="zh-TW" altLang="en-US" sz="12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059" y="3049422"/>
              <a:ext cx="1446269" cy="1610815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4638676" y="3322529"/>
            <a:ext cx="1385316" cy="1526783"/>
            <a:chOff x="4577301" y="3410229"/>
            <a:chExt cx="1385316" cy="1526783"/>
          </a:xfrm>
        </p:grpSpPr>
        <p:sp>
          <p:nvSpPr>
            <p:cNvPr id="42" name="矩形 41"/>
            <p:cNvSpPr/>
            <p:nvPr/>
          </p:nvSpPr>
          <p:spPr>
            <a:xfrm>
              <a:off x="4577301" y="4660013"/>
              <a:ext cx="13853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ENGINE BLOCK</a:t>
              </a:r>
              <a:endParaRPr lang="zh-TW" altLang="en-US" sz="12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999" y="3410229"/>
              <a:ext cx="1044961" cy="130262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3" y="1502459"/>
            <a:ext cx="1557341" cy="115426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674929" y="5235335"/>
            <a:ext cx="1164204" cy="1422991"/>
            <a:chOff x="6156114" y="3455253"/>
            <a:chExt cx="1164204" cy="1422991"/>
          </a:xfrm>
        </p:grpSpPr>
        <p:pic>
          <p:nvPicPr>
            <p:cNvPr id="48" name="Picture 15" descr="DSC00058"/>
            <p:cNvPicPr>
              <a:picLocks noChangeAspect="1" noChangeArrowheads="1"/>
            </p:cNvPicPr>
            <p:nvPr/>
          </p:nvPicPr>
          <p:blipFill>
            <a:blip r:embed="rId13" cstate="email">
              <a:clrChange>
                <a:clrFrom>
                  <a:srgbClr val="CCCFC6"/>
                </a:clrFrom>
                <a:clrTo>
                  <a:srgbClr val="CCCFC6">
                    <a:alpha val="0"/>
                  </a:srgbClr>
                </a:clrTo>
              </a:clrChange>
              <a:lum brigh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14" y="3455253"/>
              <a:ext cx="1164204" cy="112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6327085" y="4601245"/>
              <a:ext cx="78576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ja-JP" sz="1200" b="1" dirty="0">
                  <a:solidFill>
                    <a:schemeClr val="tx1"/>
                  </a:solidFill>
                  <a:ea typeface="MS PGothic" pitchFamily="34" charset="-128"/>
                  <a:cs typeface="Times New Roman" panose="02020603050405020304" pitchFamily="18" charset="0"/>
                </a:rPr>
                <a:t>HUB</a:t>
              </a:r>
              <a:endParaRPr kumimoji="0" lang="en-US" altLang="zh-TW" sz="12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899853" y="908720"/>
            <a:ext cx="466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u="sng" dirty="0" smtClean="0">
                <a:ln w="0"/>
                <a:solidFill>
                  <a:srgbClr val="3333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HIGH PRESSURE DIE CASTING (HPDC)</a:t>
            </a:r>
            <a:endParaRPr lang="en-US" sz="1800" b="1" u="sng" dirty="0">
              <a:ln w="0"/>
              <a:solidFill>
                <a:srgbClr val="3333C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39" y="4967386"/>
            <a:ext cx="2006352" cy="1505635"/>
          </a:xfrm>
          <a:prstGeom prst="rect">
            <a:avLst/>
          </a:prstGeom>
        </p:spPr>
      </p:pic>
      <p:sp>
        <p:nvSpPr>
          <p:cNvPr id="43" name="矩形 23"/>
          <p:cNvSpPr/>
          <p:nvPr/>
        </p:nvSpPr>
        <p:spPr>
          <a:xfrm>
            <a:off x="2565289" y="6381328"/>
            <a:ext cx="17251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CARRIER </a:t>
            </a:r>
            <a:r>
              <a:rPr lang="en-US" altLang="zh-TW" sz="1200" b="1" dirty="0">
                <a:solidFill>
                  <a:schemeClr val="tx1"/>
                </a:solidFill>
                <a:cs typeface="Times New Roman" panose="02020603050405020304" pitchFamily="18" charset="0"/>
              </a:rPr>
              <a:t>LUGGAGE</a:t>
            </a:r>
            <a:endParaRPr lang="zh-TW" altLang="en-US" sz="1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38" y="1726622"/>
            <a:ext cx="1949713" cy="760741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685561" y="4569268"/>
            <a:ext cx="19092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cs typeface="Times New Roman" panose="02020603050405020304" pitchFamily="18" charset="0"/>
              </a:rPr>
              <a:t>GEARBOX HOUSING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852044" y="3243452"/>
            <a:ext cx="2219023" cy="286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BAR TOP CLAMP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242496" y="4594269"/>
            <a:ext cx="13809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COOLANT RAIL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183196" y="4590818"/>
            <a:ext cx="13596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 CLAMP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60" name="Oval 59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66" name="TextBox 65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43/52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70737" y="1732126"/>
            <a:ext cx="1383912" cy="1511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3770" y="3544595"/>
            <a:ext cx="2188654" cy="1091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54713" y="3098796"/>
            <a:ext cx="2017951" cy="18777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53" y="1475307"/>
            <a:ext cx="2227030" cy="12506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0798" y="1048315"/>
            <a:ext cx="1115551" cy="1986517"/>
          </a:xfrm>
          <a:prstGeom prst="rect">
            <a:avLst/>
          </a:prstGeom>
        </p:spPr>
      </p:pic>
      <p:sp>
        <p:nvSpPr>
          <p:cNvPr id="62" name="文字方塊 15"/>
          <p:cNvSpPr txBox="1">
            <a:spLocks noChangeArrowheads="1"/>
          </p:cNvSpPr>
          <p:nvPr/>
        </p:nvSpPr>
        <p:spPr bwMode="auto">
          <a:xfrm>
            <a:off x="1726435" y="2714966"/>
            <a:ext cx="24847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HALF-CRANKCASE TRANSMISSION SIDE</a:t>
            </a:r>
            <a:endParaRPr lang="en-US" altLang="zh-TW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015063" y="2719219"/>
            <a:ext cx="1720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TW" sz="1200" b="1" dirty="0">
                <a:solidFill>
                  <a:schemeClr val="tx1"/>
                </a:solidFill>
                <a:cs typeface="Times New Roman" panose="02020603050405020304" pitchFamily="18" charset="0"/>
              </a:rPr>
              <a:t>FLYWHEEL SIDE HALF-CRANKCASE</a:t>
            </a:r>
          </a:p>
        </p:txBody>
      </p:sp>
      <p:sp>
        <p:nvSpPr>
          <p:cNvPr id="35" name="Freeform 34"/>
          <p:cNvSpPr/>
          <p:nvPr/>
        </p:nvSpPr>
        <p:spPr bwMode="auto">
          <a:xfrm>
            <a:off x="7442791" y="893135"/>
            <a:ext cx="489097" cy="5773479"/>
          </a:xfrm>
          <a:custGeom>
            <a:avLst/>
            <a:gdLst>
              <a:gd name="connsiteX0" fmla="*/ 106325 w 489097"/>
              <a:gd name="connsiteY0" fmla="*/ 0 h 5773479"/>
              <a:gd name="connsiteX1" fmla="*/ 489097 w 489097"/>
              <a:gd name="connsiteY1" fmla="*/ 2083981 h 5773479"/>
              <a:gd name="connsiteX2" fmla="*/ 265814 w 489097"/>
              <a:gd name="connsiteY2" fmla="*/ 2583712 h 5773479"/>
              <a:gd name="connsiteX3" fmla="*/ 340242 w 489097"/>
              <a:gd name="connsiteY3" fmla="*/ 4114800 h 5773479"/>
              <a:gd name="connsiteX4" fmla="*/ 42530 w 489097"/>
              <a:gd name="connsiteY4" fmla="*/ 5401339 h 5773479"/>
              <a:gd name="connsiteX5" fmla="*/ 0 w 489097"/>
              <a:gd name="connsiteY5" fmla="*/ 5773479 h 57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9097" h="5773479">
                <a:moveTo>
                  <a:pt x="106325" y="0"/>
                </a:moveTo>
                <a:lnTo>
                  <a:pt x="489097" y="2083981"/>
                </a:lnTo>
                <a:lnTo>
                  <a:pt x="265814" y="2583712"/>
                </a:lnTo>
                <a:lnTo>
                  <a:pt x="340242" y="4114800"/>
                </a:lnTo>
                <a:lnTo>
                  <a:pt x="42530" y="5401339"/>
                </a:lnTo>
                <a:lnTo>
                  <a:pt x="0" y="5773479"/>
                </a:lnTo>
              </a:path>
            </a:pathLst>
          </a:custGeom>
          <a:noFill/>
          <a:ln w="9525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82747" y="3201868"/>
            <a:ext cx="2290315" cy="1772448"/>
            <a:chOff x="-50848" y="3201868"/>
            <a:chExt cx="2290315" cy="177244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46146" y="3560066"/>
              <a:ext cx="1194669" cy="1591972"/>
            </a:xfrm>
            <a:prstGeom prst="rect">
              <a:avLst/>
            </a:prstGeom>
          </p:spPr>
        </p:pic>
        <p:sp>
          <p:nvSpPr>
            <p:cNvPr id="57" name="矩形 41"/>
            <p:cNvSpPr/>
            <p:nvPr/>
          </p:nvSpPr>
          <p:spPr>
            <a:xfrm>
              <a:off x="96134" y="4512651"/>
              <a:ext cx="15145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TW" sz="12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CAMSHAFT BRIDGE</a:t>
              </a:r>
              <a:endParaRPr lang="zh-TW" altLang="en-US" sz="12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47803" y="3003217"/>
              <a:ext cx="1194669" cy="1591972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-38231" y="3829638"/>
            <a:ext cx="614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Up</a:t>
            </a:r>
          </a:p>
          <a:p>
            <a:pPr algn="ctr">
              <a:spcBef>
                <a:spcPts val="0"/>
              </a:spcBef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side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66139" y="3404794"/>
            <a:ext cx="74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Down</a:t>
            </a:r>
          </a:p>
          <a:p>
            <a:pPr algn="ctr">
              <a:spcBef>
                <a:spcPts val="0"/>
              </a:spcBef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side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7074" y="4674633"/>
            <a:ext cx="1590105" cy="2118915"/>
          </a:xfrm>
          <a:prstGeom prst="rect">
            <a:avLst/>
          </a:prstGeom>
        </p:spPr>
      </p:pic>
      <p:sp>
        <p:nvSpPr>
          <p:cNvPr id="63" name="Title 1"/>
          <p:cNvSpPr txBox="1">
            <a:spLocks/>
          </p:cNvSpPr>
          <p:nvPr/>
        </p:nvSpPr>
        <p:spPr bwMode="auto">
          <a:xfrm>
            <a:off x="2855640" y="116632"/>
            <a:ext cx="5403273" cy="4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LINH KIỆN ĐÚC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03599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11980" y="-168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219" name="Line 62"/>
          <p:cNvSpPr>
            <a:spLocks noChangeShapeType="1"/>
          </p:cNvSpPr>
          <p:nvPr/>
        </p:nvSpPr>
        <p:spPr bwMode="auto">
          <a:xfrm>
            <a:off x="3071814" y="836613"/>
            <a:ext cx="71437" cy="5689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495600" y="144553"/>
            <a:ext cx="5943600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GIỚI THIỆU CÔNG TY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39416" y="836713"/>
            <a:ext cx="11089232" cy="600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Tên</a:t>
            </a:r>
            <a:r>
              <a:rPr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công</a:t>
            </a:r>
            <a:r>
              <a:rPr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ty </a:t>
            </a:r>
            <a:r>
              <a:rPr lang="en-US" altLang="ja-JP" sz="1700" b="1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</a:t>
            </a:r>
            <a:r>
              <a:rPr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	  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Công ty TNHH Công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Nghiệp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Chính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Xác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Việt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Nam 1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zh-TW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(VPIC1)</a:t>
            </a: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Doanh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thu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</a:t>
            </a:r>
            <a:endParaRPr kumimoji="0" lang="en-US" altLang="ja-JP" sz="1700" b="1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  	   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2024:  222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triệu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đô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la Mỹ </a:t>
            </a:r>
            <a:endParaRPr kumimoji="0" lang="en-US" altLang="ja-JP" sz="1700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	   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2025: 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Mục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tiêu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254 </a:t>
            </a:r>
            <a:r>
              <a:rPr kumimoji="0" lang="en-US" altLang="ja-JP" sz="1700" dirty="0" err="1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triệu</a:t>
            </a: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đô</a:t>
            </a: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la Mỹ </a:t>
            </a: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Tổng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diện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tích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– 2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Cứ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điểm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</a:t>
            </a:r>
            <a:endParaRPr kumimoji="0" lang="en-US" altLang="ja-JP" sz="1700" b="1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kumimoji="0" lang="en-US" altLang="zh-TW" sz="1700" b="1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	</a:t>
            </a:r>
            <a:r>
              <a:rPr kumimoji="0" lang="en-US" altLang="zh-TW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KCN </a:t>
            </a:r>
            <a:r>
              <a:rPr kumimoji="0" lang="en-US" altLang="zh-TW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Khai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Quang: </a:t>
            </a:r>
            <a:r>
              <a:rPr kumimoji="0" lang="en-US" altLang="zh-TW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Tổng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zh-TW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diện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zh-TW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tích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1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65,000m</a:t>
            </a:r>
            <a:r>
              <a:rPr kumimoji="0" lang="en-US" altLang="zh-TW" sz="1700" baseline="300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2</a:t>
            </a:r>
            <a:r>
              <a:rPr kumimoji="0" lang="ja-JP" altLang="en-US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</a:t>
            </a:r>
            <a:endParaRPr kumimoji="0" lang="en-US" altLang="ja-JP" sz="1700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	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KCN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Bá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Thiện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2: </a:t>
            </a:r>
            <a:r>
              <a:rPr kumimoji="0" lang="en-US" altLang="zh-TW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Tổng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zh-TW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diện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zh-TW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tích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255,266m</a:t>
            </a:r>
            <a:r>
              <a:rPr kumimoji="0" lang="en-US" altLang="ja-JP" sz="1700" baseline="300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2</a:t>
            </a:r>
            <a:endParaRPr kumimoji="0" lang="en-US" altLang="ja-JP" sz="1700" baseline="30000" dirty="0">
              <a:solidFill>
                <a:schemeClr val="tx1"/>
              </a:solidFill>
              <a:ea typeface="MS Mincho" pitchFamily="49" charset="-128"/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Người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đại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diện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</a:t>
            </a:r>
          </a:p>
          <a:p>
            <a:pPr lvl="0"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	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Chủ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tịch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HĐQT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 </a:t>
            </a: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Steven Yu</a:t>
            </a:r>
          </a:p>
          <a:p>
            <a:pPr lvl="0"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	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Tổng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giám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đốc</a:t>
            </a:r>
            <a:r>
              <a:rPr kumimoji="0" lang="en-US" altLang="zh-TW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 </a:t>
            </a:r>
            <a:r>
              <a:rPr kumimoji="0" lang="en-US" altLang="zh-TW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Andy Wu</a:t>
            </a:r>
            <a:endParaRPr kumimoji="0" lang="en-US" altLang="ja-JP" sz="1700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Lĩnh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vực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kinh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doanh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chính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</a:t>
            </a:r>
            <a:endParaRPr kumimoji="0" lang="en-US" altLang="ja-JP" sz="1700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	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Sản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xuất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và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kinh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doanh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linh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kiện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cơ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khí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, ô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tô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,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xe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máy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,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thiết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bị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y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tế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và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dụng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cụ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thể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dục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thể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thao</a:t>
            </a: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.</a:t>
            </a:r>
          </a:p>
          <a:p>
            <a:pPr marL="285750" indent="-28575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Tổng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số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nhân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b="1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viên</a:t>
            </a:r>
            <a:r>
              <a:rPr kumimoji="0" lang="en-US" altLang="ja-JP" sz="1700" b="1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altLang="ja-JP" sz="1700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	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Con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người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 </a:t>
            </a:r>
            <a:r>
              <a:rPr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5,000</a:t>
            </a: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       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         </a:t>
            </a:r>
            <a:r>
              <a:rPr kumimoji="0" lang="en-US" altLang="zh-CN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Robots</a:t>
            </a:r>
            <a:r>
              <a:rPr kumimoji="0" lang="en-US" altLang="zh-CN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: </a:t>
            </a:r>
            <a:r>
              <a:rPr kumimoji="0" lang="en-US" altLang="zh-CN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456</a:t>
            </a:r>
            <a:endParaRPr kumimoji="0" lang="en-US" altLang="zh-CN" sz="1700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  <a:p>
            <a:pPr marL="285750" indent="-285750">
              <a:spcBef>
                <a:spcPct val="20000"/>
              </a:spcBef>
              <a:buSzPct val="60000"/>
              <a:buFont typeface="Wingdings" pitchFamily="2" charset="2"/>
              <a:buChar char="n"/>
            </a:pPr>
            <a:r>
              <a:rPr kumimoji="0" lang="en-US" altLang="ja-JP" sz="1700" b="1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Labor Relation :</a:t>
            </a:r>
            <a:endParaRPr lang="en-US" altLang="ja-JP" sz="1700" b="1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  <a:p>
            <a:pPr lvl="0"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	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Toàn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bộ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nhân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viên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đều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tham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gia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tổ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chức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công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đoàn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.</a:t>
            </a:r>
          </a:p>
          <a:p>
            <a:pPr lvl="0"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Chủ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tịch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công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đoàn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là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người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đại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diện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cho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người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lao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động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.</a:t>
            </a:r>
          </a:p>
          <a:p>
            <a:pPr lvl="0">
              <a:spcBef>
                <a:spcPct val="20000"/>
              </a:spcBef>
            </a:pPr>
            <a:r>
              <a:rPr kumimoji="0" lang="en-US" altLang="ja-JP" sz="1700" dirty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	 BGĐ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công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ty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luôn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duy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trì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mối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quan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hệ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tốt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với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tổ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chức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công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 </a:t>
            </a:r>
            <a:r>
              <a:rPr kumimoji="0" lang="en-US" altLang="ja-JP" sz="1700" dirty="0" err="1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đoàn</a:t>
            </a:r>
            <a:r>
              <a:rPr kumimoji="0" lang="en-US" altLang="ja-JP" sz="1700" dirty="0" smtClean="0">
                <a:solidFill>
                  <a:schemeClr val="tx1"/>
                </a:solidFill>
                <a:ea typeface="MS Mincho" pitchFamily="49" charset="-128"/>
                <a:cs typeface="Times New Roman" pitchFamily="18" charset="0"/>
              </a:rPr>
              <a:t>.</a:t>
            </a:r>
            <a:endParaRPr kumimoji="0" lang="en-US" altLang="ja-JP" sz="1700" dirty="0">
              <a:solidFill>
                <a:schemeClr val="tx1"/>
              </a:solidFill>
              <a:ea typeface="MS Mincho" pitchFamily="49" charset="-128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8" name="Oval 7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02/52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1309932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auto">
          <a:xfrm>
            <a:off x="5447928" y="908720"/>
            <a:ext cx="435192" cy="5626496"/>
          </a:xfrm>
          <a:custGeom>
            <a:avLst/>
            <a:gdLst>
              <a:gd name="connsiteX0" fmla="*/ 182880 w 664143"/>
              <a:gd name="connsiteY0" fmla="*/ 0 h 5784784"/>
              <a:gd name="connsiteX1" fmla="*/ 664143 w 664143"/>
              <a:gd name="connsiteY1" fmla="*/ 1126156 h 5784784"/>
              <a:gd name="connsiteX2" fmla="*/ 0 w 664143"/>
              <a:gd name="connsiteY2" fmla="*/ 2791327 h 5784784"/>
              <a:gd name="connsiteX3" fmla="*/ 625642 w 664143"/>
              <a:gd name="connsiteY3" fmla="*/ 3898232 h 5784784"/>
              <a:gd name="connsiteX4" fmla="*/ 48126 w 664143"/>
              <a:gd name="connsiteY4" fmla="*/ 5784784 h 578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143" h="5784784">
                <a:moveTo>
                  <a:pt x="182880" y="0"/>
                </a:moveTo>
                <a:lnTo>
                  <a:pt x="664143" y="1126156"/>
                </a:lnTo>
                <a:lnTo>
                  <a:pt x="0" y="2791327"/>
                </a:lnTo>
                <a:lnTo>
                  <a:pt x="625642" y="3898232"/>
                </a:lnTo>
                <a:lnTo>
                  <a:pt x="48126" y="5784784"/>
                </a:lnTo>
              </a:path>
            </a:pathLst>
          </a:custGeom>
          <a:noFill/>
          <a:ln w="63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3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5981" y="843405"/>
            <a:ext cx="5461100" cy="5915900"/>
            <a:chOff x="145981" y="843405"/>
            <a:chExt cx="5461100" cy="5915900"/>
          </a:xfrm>
        </p:grpSpPr>
        <p:grpSp>
          <p:nvGrpSpPr>
            <p:cNvPr id="8" name="Group 7"/>
            <p:cNvGrpSpPr/>
            <p:nvPr/>
          </p:nvGrpSpPr>
          <p:grpSpPr>
            <a:xfrm>
              <a:off x="145981" y="843405"/>
              <a:ext cx="5461100" cy="5578710"/>
              <a:chOff x="145981" y="843405"/>
              <a:chExt cx="5461100" cy="557871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53626" y="843405"/>
                <a:ext cx="4662687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u="sng" dirty="0">
                    <a:ln w="0"/>
                    <a:solidFill>
                      <a:srgbClr val="33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DẬP NÓNG SẮT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668705">
                <a:off x="-46434" y="1278456"/>
                <a:ext cx="2044607" cy="1565120"/>
              </a:xfrm>
              <a:prstGeom prst="rect">
                <a:avLst/>
              </a:prstGeom>
            </p:spPr>
          </p:pic>
          <p:pic>
            <p:nvPicPr>
              <p:cNvPr id="7" name="Picture 15"/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38289">
                <a:off x="3887529" y="1439330"/>
                <a:ext cx="1614815" cy="1265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2034329" y="2727470"/>
                <a:ext cx="1934925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BRIDGE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153343" y="2727469"/>
                <a:ext cx="1453738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SIDE STAND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45981" y="2727469"/>
                <a:ext cx="1934925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TOWING EYE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147" y="1412776"/>
                <a:ext cx="1993392" cy="1018032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01" y="3418472"/>
                <a:ext cx="1444752" cy="87172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8296" y="3468096"/>
                <a:ext cx="1511808" cy="877824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9723" y="3128693"/>
                <a:ext cx="1706880" cy="137769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49213">
                <a:off x="410732" y="4575027"/>
                <a:ext cx="938784" cy="1847088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9492" y="5034773"/>
                <a:ext cx="1573876" cy="113053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1027" y="4971707"/>
                <a:ext cx="1709928" cy="1193597"/>
              </a:xfrm>
              <a:prstGeom prst="rect">
                <a:avLst/>
              </a:prstGeom>
            </p:spPr>
          </p:pic>
        </p:grpSp>
        <p:sp>
          <p:nvSpPr>
            <p:cNvPr id="38" name="Rectangle 37"/>
            <p:cNvSpPr/>
            <p:nvPr/>
          </p:nvSpPr>
          <p:spPr>
            <a:xfrm>
              <a:off x="1158152" y="4526710"/>
              <a:ext cx="193492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BALL JOINT HOUSING</a:t>
              </a:r>
              <a:endParaRPr lang="en-US" sz="13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32279" y="4525669"/>
              <a:ext cx="1934925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HUB WHEEL</a:t>
              </a:r>
              <a:endParaRPr lang="en-US" sz="13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2816" y="6266862"/>
              <a:ext cx="14537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MOUNT SHOCK</a:t>
              </a:r>
              <a:endParaRPr lang="en-US" sz="13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844644" y="6266862"/>
              <a:ext cx="159911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TOE LINK CLEVIS</a:t>
              </a:r>
              <a:endParaRPr lang="en-US" sz="13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702714" y="6266862"/>
              <a:ext cx="145373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REAR AXLE</a:t>
              </a:r>
              <a:endParaRPr lang="en-US" sz="13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36005" y="841820"/>
            <a:ext cx="6585614" cy="5717430"/>
            <a:chOff x="5436005" y="841820"/>
            <a:chExt cx="6585614" cy="5717430"/>
          </a:xfrm>
        </p:grpSpPr>
        <p:grpSp>
          <p:nvGrpSpPr>
            <p:cNvPr id="10" name="Group 9"/>
            <p:cNvGrpSpPr/>
            <p:nvPr/>
          </p:nvGrpSpPr>
          <p:grpSpPr>
            <a:xfrm>
              <a:off x="5436005" y="841820"/>
              <a:ext cx="6459068" cy="5717430"/>
              <a:chOff x="5421145" y="841820"/>
              <a:chExt cx="6459068" cy="571743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884790" y="841820"/>
                <a:ext cx="4662687" cy="292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u="sng" dirty="0">
                    <a:ln w="0"/>
                    <a:solidFill>
                      <a:srgbClr val="3333CC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cs typeface="Times New Roman" panose="02020603050405020304" pitchFamily="18" charset="0"/>
                  </a:rPr>
                  <a:t>DẬP NÓNG NHÔM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1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1473" y="1423115"/>
                <a:ext cx="1725167" cy="1423613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8287201" y="3072194"/>
                <a:ext cx="1453738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KNUCKLE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153148" y="4533046"/>
                <a:ext cx="1599112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TRIPLE CLAMP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250074" y="4519441"/>
                <a:ext cx="1453738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SPINDLE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3056" y="1348344"/>
                <a:ext cx="1689811" cy="174345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8785" y="1312016"/>
                <a:ext cx="1563746" cy="1829288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9493" y="3278213"/>
                <a:ext cx="1950720" cy="1008611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7587" y="4857884"/>
                <a:ext cx="1672265" cy="1452422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0608" y="3504501"/>
                <a:ext cx="2332602" cy="851425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29191">
                <a:off x="7057221" y="5259397"/>
                <a:ext cx="1706880" cy="692727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541700">
                <a:off x="5791406" y="5399423"/>
                <a:ext cx="1526519" cy="75066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7062015" y="6266862"/>
                <a:ext cx="1321580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SWAY BAR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421749" y="6266862"/>
                <a:ext cx="1599112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ROLL HOOP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421145" y="6261534"/>
                <a:ext cx="1934925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BRACKET ADJUSTER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8101992" y="4519441"/>
                <a:ext cx="1599112" cy="292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CYLINDER HEAD</a:t>
                </a:r>
                <a:endPara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688" y="3632489"/>
              <a:ext cx="1812264" cy="743347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10147623" y="6242828"/>
              <a:ext cx="1599112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CYLINDER HEAD</a:t>
              </a:r>
              <a:endParaRPr lang="en-US" sz="13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1714" y="5052237"/>
              <a:ext cx="1819905" cy="934792"/>
            </a:xfrm>
            <a:prstGeom prst="rect">
              <a:avLst/>
            </a:prstGeom>
          </p:spPr>
        </p:pic>
      </p:grpSp>
      <p:sp>
        <p:nvSpPr>
          <p:cNvPr id="50" name="Title 1"/>
          <p:cNvSpPr txBox="1">
            <a:spLocks/>
          </p:cNvSpPr>
          <p:nvPr/>
        </p:nvSpPr>
        <p:spPr bwMode="auto">
          <a:xfrm>
            <a:off x="2424400" y="136240"/>
            <a:ext cx="5943600" cy="42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DẬP NÓNG</a:t>
            </a:r>
            <a:endParaRPr lang="en-US" sz="24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59" name="Oval 58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44/52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4922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6761" y="840468"/>
            <a:ext cx="11947138" cy="6136755"/>
            <a:chOff x="176761" y="840468"/>
            <a:chExt cx="11947138" cy="61367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0317" y="1549823"/>
              <a:ext cx="5863738" cy="367620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76761" y="840468"/>
              <a:ext cx="11947138" cy="6136755"/>
              <a:chOff x="152081" y="874203"/>
              <a:chExt cx="11947138" cy="6136755"/>
            </a:xfrm>
          </p:grpSpPr>
          <p:sp>
            <p:nvSpPr>
              <p:cNvPr id="50" name="Rectangle 49"/>
              <p:cNvSpPr/>
              <p:nvPr/>
            </p:nvSpPr>
            <p:spPr bwMode="auto">
              <a:xfrm>
                <a:off x="9445884" y="6171533"/>
                <a:ext cx="2653335" cy="292388"/>
              </a:xfrm>
              <a:prstGeom prst="rect">
                <a:avLst/>
              </a:prstGeom>
              <a:solidFill>
                <a:srgbClr val="CCFFCC">
                  <a:alpha val="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US" sz="1300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HUB STAB CENTER BEAM 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152081" y="874203"/>
                <a:ext cx="11738294" cy="5947024"/>
                <a:chOff x="296097" y="944960"/>
                <a:chExt cx="11738294" cy="5947024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296097" y="944960"/>
                  <a:ext cx="11738294" cy="5947024"/>
                  <a:chOff x="224089" y="995244"/>
                  <a:chExt cx="11738294" cy="5947024"/>
                </a:xfrm>
              </p:grpSpPr>
              <p:pic>
                <p:nvPicPr>
                  <p:cNvPr id="43" name="Picture 42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9226" y="3049625"/>
                    <a:ext cx="1488342" cy="1986517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459838">
                    <a:off x="9828341" y="5718566"/>
                    <a:ext cx="2134042" cy="472737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920594">
                    <a:off x="9184521" y="995244"/>
                    <a:ext cx="544734" cy="198651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27017" y="2156882"/>
                    <a:ext cx="1205277" cy="1310959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6807" y="5294000"/>
                    <a:ext cx="1904777" cy="1193577"/>
                  </a:xfrm>
                  <a:prstGeom prst="rect">
                    <a:avLst/>
                  </a:prstGeom>
                </p:spPr>
              </p:pic>
              <p:pic>
                <p:nvPicPr>
                  <p:cNvPr id="68" name="Picture 67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69501" y="1111506"/>
                    <a:ext cx="941773" cy="1609888"/>
                  </a:xfrm>
                  <a:prstGeom prst="rect">
                    <a:avLst/>
                  </a:prstGeom>
                </p:spPr>
              </p:pic>
              <p:sp>
                <p:nvSpPr>
                  <p:cNvPr id="69" name="Freeform 68"/>
                  <p:cNvSpPr/>
                  <p:nvPr/>
                </p:nvSpPr>
                <p:spPr bwMode="auto">
                  <a:xfrm>
                    <a:off x="5434270" y="2099367"/>
                    <a:ext cx="1972789" cy="977884"/>
                  </a:xfrm>
                  <a:custGeom>
                    <a:avLst/>
                    <a:gdLst>
                      <a:gd name="connsiteX0" fmla="*/ 0 w 1432874"/>
                      <a:gd name="connsiteY0" fmla="*/ 0 h 895546"/>
                      <a:gd name="connsiteX1" fmla="*/ 1206631 w 1432874"/>
                      <a:gd name="connsiteY1" fmla="*/ 895546 h 895546"/>
                      <a:gd name="connsiteX2" fmla="*/ 1432874 w 1432874"/>
                      <a:gd name="connsiteY2" fmla="*/ 556181 h 895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32874" h="895546">
                        <a:moveTo>
                          <a:pt x="0" y="0"/>
                        </a:moveTo>
                        <a:lnTo>
                          <a:pt x="1206631" y="895546"/>
                        </a:lnTo>
                        <a:lnTo>
                          <a:pt x="1432874" y="556181"/>
                        </a:lnTo>
                      </a:path>
                    </a:pathLst>
                  </a:custGeom>
                  <a:noFill/>
                  <a:ln w="6350" cap="flat" cmpd="sng" algn="ctr">
                    <a:gradFill flip="none" rotWithShape="1">
                      <a:gsLst>
                        <a:gs pos="0">
                          <a:srgbClr val="0000FF"/>
                        </a:gs>
                        <a:gs pos="42000">
                          <a:srgbClr val="ABDB77"/>
                        </a:gs>
                        <a:gs pos="79000">
                          <a:srgbClr val="ABDB77"/>
                        </a:gs>
                        <a:gs pos="100000">
                          <a:srgbClr val="0000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prstDash val="solid"/>
                    <a:round/>
                    <a:headEnd type="none" w="med" len="med"/>
                    <a:tailEnd type="stealth" w="lg" len="lg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itchFamily="18" charset="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70" name="Freeform 69"/>
                  <p:cNvSpPr/>
                  <p:nvPr/>
                </p:nvSpPr>
                <p:spPr bwMode="auto">
                  <a:xfrm>
                    <a:off x="7668447" y="1980684"/>
                    <a:ext cx="1497421" cy="931336"/>
                  </a:xfrm>
                  <a:custGeom>
                    <a:avLst/>
                    <a:gdLst>
                      <a:gd name="connsiteX0" fmla="*/ 1520687 w 1520687"/>
                      <a:gd name="connsiteY0" fmla="*/ 0 h 914400"/>
                      <a:gd name="connsiteX1" fmla="*/ 556591 w 1520687"/>
                      <a:gd name="connsiteY1" fmla="*/ 914400 h 914400"/>
                      <a:gd name="connsiteX2" fmla="*/ 0 w 1520687"/>
                      <a:gd name="connsiteY2" fmla="*/ 9144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20687" h="914400">
                        <a:moveTo>
                          <a:pt x="1520687" y="0"/>
                        </a:moveTo>
                        <a:lnTo>
                          <a:pt x="556591" y="914400"/>
                        </a:lnTo>
                        <a:lnTo>
                          <a:pt x="0" y="914400"/>
                        </a:lnTo>
                      </a:path>
                    </a:pathLst>
                  </a:custGeom>
                  <a:noFill/>
                  <a:ln w="6350" cap="flat" cmpd="sng" algn="ctr">
                    <a:gradFill flip="none" rotWithShape="1">
                      <a:gsLst>
                        <a:gs pos="11000">
                          <a:srgbClr val="0000FF"/>
                        </a:gs>
                        <a:gs pos="0">
                          <a:srgbClr val="0000FF"/>
                        </a:gs>
                        <a:gs pos="35000">
                          <a:srgbClr val="ABDB77"/>
                        </a:gs>
                        <a:gs pos="100000">
                          <a:srgbClr val="0000FF"/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prstDash val="solid"/>
                    <a:round/>
                    <a:headEnd type="none" w="med" len="med"/>
                    <a:tailEnd type="stealth" w="lg" len="lg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itchFamily="18" charset="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75" name="Freeform 74"/>
                  <p:cNvSpPr/>
                  <p:nvPr/>
                </p:nvSpPr>
                <p:spPr bwMode="auto">
                  <a:xfrm>
                    <a:off x="1949417" y="3809058"/>
                    <a:ext cx="1496028" cy="705678"/>
                  </a:xfrm>
                  <a:custGeom>
                    <a:avLst/>
                    <a:gdLst>
                      <a:gd name="connsiteX0" fmla="*/ 1530626 w 1530626"/>
                      <a:gd name="connsiteY0" fmla="*/ 695739 h 705678"/>
                      <a:gd name="connsiteX1" fmla="*/ 1242391 w 1530626"/>
                      <a:gd name="connsiteY1" fmla="*/ 0 h 705678"/>
                      <a:gd name="connsiteX2" fmla="*/ 0 w 1530626"/>
                      <a:gd name="connsiteY2" fmla="*/ 705678 h 705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30626" h="705678">
                        <a:moveTo>
                          <a:pt x="1530626" y="695739"/>
                        </a:moveTo>
                        <a:lnTo>
                          <a:pt x="1242391" y="0"/>
                        </a:lnTo>
                        <a:lnTo>
                          <a:pt x="0" y="705678"/>
                        </a:lnTo>
                      </a:path>
                    </a:pathLst>
                  </a:custGeom>
                  <a:noFill/>
                  <a:ln w="6350" cap="flat" cmpd="sng" algn="ctr">
                    <a:gradFill flip="none" rotWithShape="1">
                      <a:gsLst>
                        <a:gs pos="0">
                          <a:srgbClr val="0000FF"/>
                        </a:gs>
                        <a:gs pos="42000">
                          <a:srgbClr val="ABDB77"/>
                        </a:gs>
                        <a:gs pos="75000">
                          <a:srgbClr val="ABDB77"/>
                        </a:gs>
                        <a:gs pos="100000">
                          <a:srgbClr val="0000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prstDash val="solid"/>
                    <a:round/>
                    <a:headEnd type="stealth" w="lg" len="lg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en-US" sz="24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Times New Roman" pitchFamily="18" charset="0"/>
                      <a:ea typeface="新細明體" pitchFamily="18" charset="-120"/>
                    </a:endParaRPr>
                  </a:p>
                </p:txBody>
              </p:sp>
              <p:sp>
                <p:nvSpPr>
                  <p:cNvPr id="76" name="Rectangle 75"/>
                  <p:cNvSpPr/>
                  <p:nvPr/>
                </p:nvSpPr>
                <p:spPr>
                  <a:xfrm>
                    <a:off x="1064949" y="2791601"/>
                    <a:ext cx="2197268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eaLnBrk="1" hangingPunct="1"/>
                    <a:r>
                      <a:rPr lang="en-US" sz="1300" b="1" dirty="0" smtClean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HUB CATCH COVER TOP</a:t>
                    </a:r>
                    <a:endParaRPr lang="en-US" sz="13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>
                    <a:off x="9939730" y="4826185"/>
                    <a:ext cx="1870320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eaLnBrk="1" hangingPunct="1"/>
                    <a:r>
                      <a:rPr lang="en-US" sz="13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HUB </a:t>
                    </a:r>
                    <a:r>
                      <a:rPr lang="en-US" sz="1300" b="1" dirty="0" smtClean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STAB ARM (R/L)</a:t>
                    </a:r>
                    <a:endParaRPr lang="en-US" sz="13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10222862" y="3430120"/>
                    <a:ext cx="1659429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eaLnBrk="1" hangingPunct="1"/>
                    <a:r>
                      <a:rPr lang="en-US" sz="13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OUTER KNUCKLE</a:t>
                    </a:r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4127759" y="2538972"/>
                    <a:ext cx="1720535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eaLnBrk="1" hangingPunct="1"/>
                    <a:r>
                      <a:rPr lang="en-US" sz="13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MONITOR SWIVEL</a:t>
                    </a: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224089" y="4991452"/>
                    <a:ext cx="2405467" cy="2923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eaLnBrk="1" hangingPunct="1"/>
                    <a:r>
                      <a:rPr lang="en-US" sz="13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RAIL FOOT MAIN CASTING</a:t>
                    </a:r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9462699" y="1248984"/>
                    <a:ext cx="1207382" cy="5924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eaLnBrk="1" hangingPunct="1"/>
                    <a:r>
                      <a:rPr lang="en-US" sz="1300" b="1" dirty="0" smtClean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MONITOR</a:t>
                    </a:r>
                  </a:p>
                  <a:p>
                    <a:pPr algn="ctr" eaLnBrk="1" hangingPunct="1"/>
                    <a:r>
                      <a:rPr lang="en-US" sz="1300" b="1" dirty="0" smtClean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ARM </a:t>
                    </a:r>
                    <a:r>
                      <a:rPr lang="en-US" sz="13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FRONT</a:t>
                    </a: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452902" y="6286942"/>
                    <a:ext cx="1614736" cy="492443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sz="13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HUB </a:t>
                    </a:r>
                    <a:r>
                      <a:rPr lang="en-US" sz="1300" b="1" dirty="0" smtClean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CATCH</a:t>
                    </a:r>
                  </a:p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sz="1300" b="1" dirty="0" smtClean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COVER </a:t>
                    </a:r>
                    <a:r>
                      <a:rPr lang="en-US" sz="13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BOTTOM </a:t>
                    </a:r>
                  </a:p>
                </p:txBody>
              </p:sp>
              <p:pic>
                <p:nvPicPr>
                  <p:cNvPr id="85" name="Picture 84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09316" y="1229659"/>
                    <a:ext cx="1063974" cy="1373582"/>
                  </a:xfrm>
                  <a:prstGeom prst="rect">
                    <a:avLst/>
                  </a:prstGeom>
                </p:spPr>
              </p:pic>
              <p:sp>
                <p:nvSpPr>
                  <p:cNvPr id="36" name="Rectangle 35"/>
                  <p:cNvSpPr/>
                  <p:nvPr/>
                </p:nvSpPr>
                <p:spPr>
                  <a:xfrm>
                    <a:off x="5082555" y="6529207"/>
                    <a:ext cx="2770246" cy="292388"/>
                  </a:xfrm>
                  <a:prstGeom prst="rect">
                    <a:avLst/>
                  </a:prstGeom>
                </p:spPr>
                <p:txBody>
                  <a:bodyPr wrap="none" anchor="ctr">
                    <a:spAutoFit/>
                  </a:bodyPr>
                  <a:lstStyle/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sz="1300" b="1" dirty="0" smtClean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FRAME WELDMENT ASSEMBLY</a:t>
                    </a:r>
                    <a:endParaRPr lang="en-US" sz="13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7543600" y="6449825"/>
                    <a:ext cx="2329638" cy="492443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sz="1300" b="1" dirty="0" smtClean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FRAMEBOTTOM</a:t>
                    </a:r>
                  </a:p>
                  <a:p>
                    <a:pPr algn="ctr" eaLnBrk="1" hangingPunct="1">
                      <a:spcBef>
                        <a:spcPts val="0"/>
                      </a:spcBef>
                    </a:pPr>
                    <a:r>
                      <a:rPr lang="en-US" sz="1300" b="1" dirty="0" smtClean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BRKT ASSEMBLY</a:t>
                    </a:r>
                    <a:endParaRPr lang="en-US" sz="1300" b="1" dirty="0">
                      <a:solidFill>
                        <a:schemeClr val="tx1"/>
                      </a:solidFill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84" name="Picture 83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0856" y="3836814"/>
                    <a:ext cx="1775644" cy="10336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0" name="Freeform 39"/>
                <p:cNvSpPr/>
                <p:nvPr/>
              </p:nvSpPr>
              <p:spPr bwMode="auto">
                <a:xfrm>
                  <a:off x="2651759" y="1930400"/>
                  <a:ext cx="4896621" cy="1476164"/>
                </a:xfrm>
                <a:custGeom>
                  <a:avLst/>
                  <a:gdLst>
                    <a:gd name="connsiteX0" fmla="*/ 0 w 4795520"/>
                    <a:gd name="connsiteY0" fmla="*/ 0 h 1473200"/>
                    <a:gd name="connsiteX1" fmla="*/ 843280 w 4795520"/>
                    <a:gd name="connsiteY1" fmla="*/ 0 h 1473200"/>
                    <a:gd name="connsiteX2" fmla="*/ 1564640 w 4795520"/>
                    <a:gd name="connsiteY2" fmla="*/ 1452880 h 1473200"/>
                    <a:gd name="connsiteX3" fmla="*/ 4795520 w 4795520"/>
                    <a:gd name="connsiteY3" fmla="*/ 1473200 h 1473200"/>
                    <a:gd name="connsiteX0" fmla="*/ 0 w 4795520"/>
                    <a:gd name="connsiteY0" fmla="*/ 0 h 1473200"/>
                    <a:gd name="connsiteX1" fmla="*/ 843280 w 4795520"/>
                    <a:gd name="connsiteY1" fmla="*/ 0 h 1473200"/>
                    <a:gd name="connsiteX2" fmla="*/ 1564640 w 4795520"/>
                    <a:gd name="connsiteY2" fmla="*/ 1461347 h 1473200"/>
                    <a:gd name="connsiteX3" fmla="*/ 4795520 w 4795520"/>
                    <a:gd name="connsiteY3" fmla="*/ 1473200 h 1473200"/>
                    <a:gd name="connsiteX0" fmla="*/ 0 w 4795520"/>
                    <a:gd name="connsiteY0" fmla="*/ 0 h 1478281"/>
                    <a:gd name="connsiteX1" fmla="*/ 843280 w 4795520"/>
                    <a:gd name="connsiteY1" fmla="*/ 0 h 1478281"/>
                    <a:gd name="connsiteX2" fmla="*/ 1564640 w 4795520"/>
                    <a:gd name="connsiteY2" fmla="*/ 1478281 h 1478281"/>
                    <a:gd name="connsiteX3" fmla="*/ 4795520 w 4795520"/>
                    <a:gd name="connsiteY3" fmla="*/ 1473200 h 1478281"/>
                    <a:gd name="connsiteX0" fmla="*/ 0 w 4795520"/>
                    <a:gd name="connsiteY0" fmla="*/ 0 h 1476164"/>
                    <a:gd name="connsiteX1" fmla="*/ 843280 w 4795520"/>
                    <a:gd name="connsiteY1" fmla="*/ 0 h 1476164"/>
                    <a:gd name="connsiteX2" fmla="*/ 1564640 w 4795520"/>
                    <a:gd name="connsiteY2" fmla="*/ 1476164 h 1476164"/>
                    <a:gd name="connsiteX3" fmla="*/ 4795520 w 4795520"/>
                    <a:gd name="connsiteY3" fmla="*/ 1473200 h 1476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95520" h="1476164">
                      <a:moveTo>
                        <a:pt x="0" y="0"/>
                      </a:moveTo>
                      <a:lnTo>
                        <a:pt x="843280" y="0"/>
                      </a:lnTo>
                      <a:lnTo>
                        <a:pt x="1564640" y="1476164"/>
                      </a:lnTo>
                      <a:lnTo>
                        <a:pt x="4795520" y="1473200"/>
                      </a:lnTo>
                    </a:path>
                  </a:pathLst>
                </a:custGeom>
                <a:noFill/>
                <a:ln w="6350" cap="flat" cmpd="sng" algn="ctr">
                  <a:gradFill flip="none" rotWithShape="1">
                    <a:gsLst>
                      <a:gs pos="0">
                        <a:srgbClr val="0000FF"/>
                      </a:gs>
                      <a:gs pos="14000">
                        <a:srgbClr val="ABDB77"/>
                      </a:gs>
                      <a:gs pos="70000">
                        <a:srgbClr val="ABDB77"/>
                      </a:gs>
                      <a:gs pos="100000">
                        <a:srgbClr val="0000FF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prstDash val="solid"/>
                  <a:round/>
                  <a:headEnd type="none" w="med" len="med"/>
                  <a:tailEnd type="stealth" w="lg" len="lg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新細明體" pitchFamily="18" charset="-120"/>
                  </a:endParaRPr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89128" flipH="1">
                <a:off x="5401846" y="4685356"/>
                <a:ext cx="2667887" cy="198331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" name="Freeform 5"/>
              <p:cNvSpPr/>
              <p:nvPr/>
            </p:nvSpPr>
            <p:spPr bwMode="auto">
              <a:xfrm>
                <a:off x="6881424" y="4303001"/>
                <a:ext cx="325138" cy="642517"/>
              </a:xfrm>
              <a:custGeom>
                <a:avLst/>
                <a:gdLst>
                  <a:gd name="connsiteX0" fmla="*/ 127819 w 334296"/>
                  <a:gd name="connsiteY0" fmla="*/ 580104 h 580104"/>
                  <a:gd name="connsiteX1" fmla="*/ 0 w 334296"/>
                  <a:gd name="connsiteY1" fmla="*/ 501445 h 580104"/>
                  <a:gd name="connsiteX2" fmla="*/ 334296 w 334296"/>
                  <a:gd name="connsiteY2" fmla="*/ 0 h 58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4296" h="580104">
                    <a:moveTo>
                      <a:pt x="127819" y="580104"/>
                    </a:moveTo>
                    <a:lnTo>
                      <a:pt x="0" y="501445"/>
                    </a:lnTo>
                    <a:lnTo>
                      <a:pt x="334296" y="0"/>
                    </a:lnTo>
                  </a:path>
                </a:pathLst>
              </a:custGeom>
              <a:noFill/>
              <a:ln w="6350" cap="flat" cmpd="sng" algn="ctr">
                <a:gradFill>
                  <a:gsLst>
                    <a:gs pos="0">
                      <a:srgbClr val="FFFF00"/>
                    </a:gs>
                    <a:gs pos="18000">
                      <a:srgbClr val="FFFF00"/>
                    </a:gs>
                    <a:gs pos="29043">
                      <a:srgbClr val="FFFF00"/>
                    </a:gs>
                    <a:gs pos="63425">
                      <a:srgbClr val="ABDB77"/>
                    </a:gs>
                    <a:gs pos="45000">
                      <a:srgbClr val="ABDB77"/>
                    </a:gs>
                    <a:gs pos="100000">
                      <a:srgbClr val="0000FF"/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 bwMode="auto">
              <a:xfrm>
                <a:off x="7477987" y="4253947"/>
                <a:ext cx="706245" cy="752213"/>
              </a:xfrm>
              <a:custGeom>
                <a:avLst/>
                <a:gdLst>
                  <a:gd name="connsiteX0" fmla="*/ 924339 w 924339"/>
                  <a:gd name="connsiteY0" fmla="*/ 546652 h 546652"/>
                  <a:gd name="connsiteX1" fmla="*/ 49695 w 924339"/>
                  <a:gd name="connsiteY1" fmla="*/ 188843 h 546652"/>
                  <a:gd name="connsiteX2" fmla="*/ 0 w 924339"/>
                  <a:gd name="connsiteY2" fmla="*/ 0 h 54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4339" h="546652">
                    <a:moveTo>
                      <a:pt x="924339" y="546652"/>
                    </a:moveTo>
                    <a:lnTo>
                      <a:pt x="49695" y="18884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flat" cmpd="sng" algn="ctr">
                <a:gradFill>
                  <a:gsLst>
                    <a:gs pos="0">
                      <a:srgbClr val="FFFF00"/>
                    </a:gs>
                    <a:gs pos="14000">
                      <a:srgbClr val="FFFF00"/>
                    </a:gs>
                    <a:gs pos="34000">
                      <a:srgbClr val="FFFF00"/>
                    </a:gs>
                    <a:gs pos="52000">
                      <a:srgbClr val="0000FF"/>
                    </a:gs>
                    <a:gs pos="100000">
                      <a:srgbClr val="0000FF"/>
                    </a:gs>
                  </a:gsLst>
                  <a:lin ang="5400000" scaled="1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5362262" y="4345867"/>
                <a:ext cx="1713190" cy="1100776"/>
              </a:xfrm>
              <a:custGeom>
                <a:avLst/>
                <a:gdLst>
                  <a:gd name="connsiteX0" fmla="*/ 0 w 1570383"/>
                  <a:gd name="connsiteY0" fmla="*/ 1152939 h 1152939"/>
                  <a:gd name="connsiteX1" fmla="*/ 556592 w 1570383"/>
                  <a:gd name="connsiteY1" fmla="*/ 725557 h 1152939"/>
                  <a:gd name="connsiteX2" fmla="*/ 457200 w 1570383"/>
                  <a:gd name="connsiteY2" fmla="*/ 974035 h 1152939"/>
                  <a:gd name="connsiteX3" fmla="*/ 1570383 w 1570383"/>
                  <a:gd name="connsiteY3" fmla="*/ 0 h 115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83" h="1152939">
                    <a:moveTo>
                      <a:pt x="0" y="1152939"/>
                    </a:moveTo>
                    <a:lnTo>
                      <a:pt x="556592" y="725557"/>
                    </a:lnTo>
                    <a:lnTo>
                      <a:pt x="457200" y="974035"/>
                    </a:lnTo>
                    <a:lnTo>
                      <a:pt x="1570383" y="0"/>
                    </a:ln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00FF"/>
                    </a:gs>
                    <a:gs pos="19000">
                      <a:srgbClr val="ABDB77"/>
                    </a:gs>
                    <a:gs pos="73000">
                      <a:srgbClr val="ABDB77"/>
                    </a:gs>
                    <a:gs pos="100000">
                      <a:srgbClr val="0000FF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2209098" y="4303001"/>
                <a:ext cx="4726062" cy="1630660"/>
              </a:xfrm>
              <a:custGeom>
                <a:avLst/>
                <a:gdLst>
                  <a:gd name="connsiteX0" fmla="*/ 0 w 4711148"/>
                  <a:gd name="connsiteY0" fmla="*/ 1580322 h 1709531"/>
                  <a:gd name="connsiteX1" fmla="*/ 437322 w 4711148"/>
                  <a:gd name="connsiteY1" fmla="*/ 1709531 h 1709531"/>
                  <a:gd name="connsiteX2" fmla="*/ 4711148 w 4711148"/>
                  <a:gd name="connsiteY2" fmla="*/ 0 h 170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1148" h="1709531">
                    <a:moveTo>
                      <a:pt x="0" y="1580322"/>
                    </a:moveTo>
                    <a:lnTo>
                      <a:pt x="437322" y="1709531"/>
                    </a:lnTo>
                    <a:lnTo>
                      <a:pt x="4711148" y="0"/>
                    </a:ln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00FF"/>
                    </a:gs>
                    <a:gs pos="17000">
                      <a:srgbClr val="ABDB77"/>
                    </a:gs>
                    <a:gs pos="68000">
                      <a:srgbClr val="ABDB77"/>
                    </a:gs>
                    <a:gs pos="100000">
                      <a:srgbClr val="0000FF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prstDash val="solid"/>
                <a:round/>
                <a:headEnd type="none" w="med" len="med"/>
                <a:tailEnd type="stealth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715655" y="6448962"/>
                <a:ext cx="2052806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00" b="1" dirty="0">
                    <a:solidFill>
                      <a:schemeClr val="tx1"/>
                    </a:solidFill>
                  </a:rPr>
                  <a:t>FRONT PANEL, FRAME</a:t>
                </a:r>
              </a:p>
            </p:txBody>
          </p:sp>
          <p:sp>
            <p:nvSpPr>
              <p:cNvPr id="19" name="Freeform 18"/>
              <p:cNvSpPr/>
              <p:nvPr/>
            </p:nvSpPr>
            <p:spPr bwMode="auto">
              <a:xfrm>
                <a:off x="7946436" y="2822713"/>
                <a:ext cx="2454965" cy="367748"/>
              </a:xfrm>
              <a:custGeom>
                <a:avLst/>
                <a:gdLst>
                  <a:gd name="connsiteX0" fmla="*/ 0 w 2454965"/>
                  <a:gd name="connsiteY0" fmla="*/ 367748 h 367748"/>
                  <a:gd name="connsiteX1" fmla="*/ 1928191 w 2454965"/>
                  <a:gd name="connsiteY1" fmla="*/ 347870 h 367748"/>
                  <a:gd name="connsiteX2" fmla="*/ 2454965 w 2454965"/>
                  <a:gd name="connsiteY2" fmla="*/ 0 h 367748"/>
                  <a:gd name="connsiteX0" fmla="*/ 0 w 2454965"/>
                  <a:gd name="connsiteY0" fmla="*/ 367748 h 367748"/>
                  <a:gd name="connsiteX1" fmla="*/ 1921841 w 2454965"/>
                  <a:gd name="connsiteY1" fmla="*/ 357395 h 367748"/>
                  <a:gd name="connsiteX2" fmla="*/ 2454965 w 2454965"/>
                  <a:gd name="connsiteY2" fmla="*/ 0 h 367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54965" h="367748">
                    <a:moveTo>
                      <a:pt x="0" y="367748"/>
                    </a:moveTo>
                    <a:lnTo>
                      <a:pt x="1921841" y="357395"/>
                    </a:lnTo>
                    <a:lnTo>
                      <a:pt x="2454965" y="0"/>
                    </a:lnTo>
                  </a:path>
                </a:pathLst>
              </a:custGeom>
              <a:noFill/>
              <a:ln w="6350" cap="flat" cmpd="sng" algn="ctr">
                <a:gradFill flip="none" rotWithShape="1">
                  <a:gsLst>
                    <a:gs pos="0">
                      <a:srgbClr val="0000FF"/>
                    </a:gs>
                    <a:gs pos="22000">
                      <a:srgbClr val="ABDB77"/>
                    </a:gs>
                    <a:gs pos="76000">
                      <a:srgbClr val="ABDB77"/>
                    </a:gs>
                    <a:gs pos="100000">
                      <a:srgbClr val="0000F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  <a:headEnd type="stealth" w="lg" len="lg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7577868" y="4669472"/>
                <a:ext cx="1326128" cy="176771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08662">
              <a:off x="4212404" y="4925306"/>
              <a:ext cx="659423" cy="1706739"/>
            </a:xfrm>
            <a:prstGeom prst="rect">
              <a:avLst/>
            </a:prstGeom>
          </p:spPr>
        </p:pic>
        <p:sp>
          <p:nvSpPr>
            <p:cNvPr id="4" name="Freeform 3"/>
            <p:cNvSpPr/>
            <p:nvPr/>
          </p:nvSpPr>
          <p:spPr bwMode="auto">
            <a:xfrm>
              <a:off x="8086101" y="3840716"/>
              <a:ext cx="2489200" cy="284480"/>
            </a:xfrm>
            <a:custGeom>
              <a:avLst/>
              <a:gdLst>
                <a:gd name="connsiteX0" fmla="*/ 0 w 2489200"/>
                <a:gd name="connsiteY0" fmla="*/ 284480 h 284480"/>
                <a:gd name="connsiteX1" fmla="*/ 447040 w 2489200"/>
                <a:gd name="connsiteY1" fmla="*/ 0 h 284480"/>
                <a:gd name="connsiteX2" fmla="*/ 2489200 w 2489200"/>
                <a:gd name="connsiteY2" fmla="*/ 0 h 28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9200" h="284480">
                  <a:moveTo>
                    <a:pt x="0" y="284480"/>
                  </a:moveTo>
                  <a:lnTo>
                    <a:pt x="447040" y="0"/>
                  </a:lnTo>
                  <a:lnTo>
                    <a:pt x="2489200" y="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22000">
                    <a:srgbClr val="ABDB77"/>
                  </a:gs>
                  <a:gs pos="73000">
                    <a:srgbClr val="ABDB77"/>
                  </a:gs>
                  <a:gs pos="100000">
                    <a:srgbClr val="0000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7934960" y="4389120"/>
              <a:ext cx="2021840" cy="1087120"/>
            </a:xfrm>
            <a:custGeom>
              <a:avLst/>
              <a:gdLst>
                <a:gd name="connsiteX0" fmla="*/ 0 w 2021840"/>
                <a:gd name="connsiteY0" fmla="*/ 0 h 1087120"/>
                <a:gd name="connsiteX1" fmla="*/ 152400 w 2021840"/>
                <a:gd name="connsiteY1" fmla="*/ 132080 h 1087120"/>
                <a:gd name="connsiteX2" fmla="*/ 1422400 w 2021840"/>
                <a:gd name="connsiteY2" fmla="*/ 497840 h 1087120"/>
                <a:gd name="connsiteX3" fmla="*/ 2021840 w 2021840"/>
                <a:gd name="connsiteY3" fmla="*/ 1087120 h 108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840" h="1087120">
                  <a:moveTo>
                    <a:pt x="0" y="0"/>
                  </a:moveTo>
                  <a:lnTo>
                    <a:pt x="152400" y="132080"/>
                  </a:lnTo>
                  <a:lnTo>
                    <a:pt x="1422400" y="497840"/>
                  </a:lnTo>
                  <a:lnTo>
                    <a:pt x="2021840" y="108712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15000">
                    <a:srgbClr val="ABDB77"/>
                  </a:gs>
                  <a:gs pos="71000">
                    <a:srgbClr val="ABDB77"/>
                  </a:gs>
                  <a:gs pos="100000">
                    <a:srgbClr val="0000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 bwMode="auto">
          <a:xfrm>
            <a:off x="3287688" y="157372"/>
            <a:ext cx="4465515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MÁY TẬP THỂ DỤC</a:t>
            </a:r>
            <a:endParaRPr lang="en-US" sz="24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54" name="Oval 53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56" name="TextBox 55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45/52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238572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72" y="1290699"/>
            <a:ext cx="5035732" cy="518204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0" y="0"/>
            <a:ext cx="12191999" cy="6857999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9pPr>
            <a:extLst/>
          </a:lstStyle>
          <a:p>
            <a:pPr>
              <a:defRPr/>
            </a:pPr>
            <a:r>
              <a:rPr lang="en-US" altLang="zh-TW"/>
              <a:t> 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26025">
            <a:off x="139957" y="3842496"/>
            <a:ext cx="2198737" cy="757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53523" y="4820205"/>
            <a:ext cx="1948815" cy="722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3923" y="5450808"/>
            <a:ext cx="1742495" cy="5878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506939">
            <a:off x="2839564" y="1555395"/>
            <a:ext cx="1890857" cy="55464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600183" y="912333"/>
            <a:ext cx="2303211" cy="1819760"/>
            <a:chOff x="8600183" y="912333"/>
            <a:chExt cx="2303211" cy="1819760"/>
          </a:xfrm>
        </p:grpSpPr>
        <p:pic>
          <p:nvPicPr>
            <p:cNvPr id="14" name="圖片 3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5478" y="1124222"/>
              <a:ext cx="727124" cy="1138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圖片 4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19" b="21082"/>
            <a:stretch>
              <a:fillRect/>
            </a:stretch>
          </p:blipFill>
          <p:spPr bwMode="auto">
            <a:xfrm>
              <a:off x="9718341" y="1098502"/>
              <a:ext cx="1121515" cy="962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0800000">
              <a:off x="9248511" y="1602037"/>
              <a:ext cx="837412" cy="1024893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 bwMode="auto">
            <a:xfrm>
              <a:off x="8600183" y="912333"/>
              <a:ext cx="2303211" cy="1819760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sp>
        <p:nvSpPr>
          <p:cNvPr id="19" name="Freeform 18"/>
          <p:cNvSpPr/>
          <p:nvPr/>
        </p:nvSpPr>
        <p:spPr bwMode="auto">
          <a:xfrm>
            <a:off x="1528239" y="3725275"/>
            <a:ext cx="1759927" cy="350128"/>
          </a:xfrm>
          <a:custGeom>
            <a:avLst/>
            <a:gdLst>
              <a:gd name="connsiteX0" fmla="*/ 0 w 1971040"/>
              <a:gd name="connsiteY0" fmla="*/ 304800 h 304800"/>
              <a:gd name="connsiteX1" fmla="*/ 0 w 1971040"/>
              <a:gd name="connsiteY1" fmla="*/ 304800 h 304800"/>
              <a:gd name="connsiteX2" fmla="*/ 1615440 w 1971040"/>
              <a:gd name="connsiteY2" fmla="*/ 0 h 304800"/>
              <a:gd name="connsiteX3" fmla="*/ 1971040 w 1971040"/>
              <a:gd name="connsiteY3" fmla="*/ 50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1040" h="304800">
                <a:moveTo>
                  <a:pt x="0" y="304800"/>
                </a:moveTo>
                <a:lnTo>
                  <a:pt x="0" y="304800"/>
                </a:lnTo>
                <a:lnTo>
                  <a:pt x="1615440" y="0"/>
                </a:lnTo>
                <a:lnTo>
                  <a:pt x="1971040" y="5080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63000">
                  <a:srgbClr val="ABDB77"/>
                </a:gs>
                <a:gs pos="83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4184152" y="2661463"/>
            <a:ext cx="1056640" cy="264160"/>
          </a:xfrm>
          <a:custGeom>
            <a:avLst/>
            <a:gdLst>
              <a:gd name="connsiteX0" fmla="*/ 0 w 1056640"/>
              <a:gd name="connsiteY0" fmla="*/ 0 h 264160"/>
              <a:gd name="connsiteX1" fmla="*/ 304800 w 1056640"/>
              <a:gd name="connsiteY1" fmla="*/ 264160 h 264160"/>
              <a:gd name="connsiteX2" fmla="*/ 1056640 w 1056640"/>
              <a:gd name="connsiteY2" fmla="*/ 20320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640" h="264160">
                <a:moveTo>
                  <a:pt x="0" y="0"/>
                </a:moveTo>
                <a:lnTo>
                  <a:pt x="304800" y="264160"/>
                </a:lnTo>
                <a:lnTo>
                  <a:pt x="1056640" y="20320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63000">
                  <a:srgbClr val="ABDB77"/>
                </a:gs>
                <a:gs pos="83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1" name="Freeform 20"/>
          <p:cNvSpPr/>
          <p:nvPr/>
        </p:nvSpPr>
        <p:spPr bwMode="auto">
          <a:xfrm>
            <a:off x="5729328" y="4036900"/>
            <a:ext cx="4136120" cy="1300480"/>
          </a:xfrm>
          <a:custGeom>
            <a:avLst/>
            <a:gdLst>
              <a:gd name="connsiteX0" fmla="*/ 0 w 3830320"/>
              <a:gd name="connsiteY0" fmla="*/ 0 h 1300480"/>
              <a:gd name="connsiteX1" fmla="*/ 0 w 3830320"/>
              <a:gd name="connsiteY1" fmla="*/ 0 h 1300480"/>
              <a:gd name="connsiteX2" fmla="*/ 904240 w 3830320"/>
              <a:gd name="connsiteY2" fmla="*/ 30480 h 1300480"/>
              <a:gd name="connsiteX3" fmla="*/ 3830320 w 3830320"/>
              <a:gd name="connsiteY3" fmla="*/ 1300480 h 1300480"/>
              <a:gd name="connsiteX0" fmla="*/ 0 w 3830320"/>
              <a:gd name="connsiteY0" fmla="*/ 5080 h 1305560"/>
              <a:gd name="connsiteX1" fmla="*/ 0 w 3830320"/>
              <a:gd name="connsiteY1" fmla="*/ 5080 h 1305560"/>
              <a:gd name="connsiteX2" fmla="*/ 894824 w 3830320"/>
              <a:gd name="connsiteY2" fmla="*/ 0 h 1305560"/>
              <a:gd name="connsiteX3" fmla="*/ 3830320 w 3830320"/>
              <a:gd name="connsiteY3" fmla="*/ 1305560 h 1305560"/>
              <a:gd name="connsiteX0" fmla="*/ 2943 w 3833263"/>
              <a:gd name="connsiteY0" fmla="*/ 5080 h 1305560"/>
              <a:gd name="connsiteX1" fmla="*/ 0 w 3833263"/>
              <a:gd name="connsiteY1" fmla="*/ 11430 h 1305560"/>
              <a:gd name="connsiteX2" fmla="*/ 897767 w 3833263"/>
              <a:gd name="connsiteY2" fmla="*/ 0 h 1305560"/>
              <a:gd name="connsiteX3" fmla="*/ 3833263 w 3833263"/>
              <a:gd name="connsiteY3" fmla="*/ 1305560 h 1305560"/>
              <a:gd name="connsiteX0" fmla="*/ 2943 w 3833263"/>
              <a:gd name="connsiteY0" fmla="*/ 0 h 1300480"/>
              <a:gd name="connsiteX1" fmla="*/ 0 w 3833263"/>
              <a:gd name="connsiteY1" fmla="*/ 6350 h 1300480"/>
              <a:gd name="connsiteX2" fmla="*/ 897767 w 3833263"/>
              <a:gd name="connsiteY2" fmla="*/ 4445 h 1300480"/>
              <a:gd name="connsiteX3" fmla="*/ 3833263 w 3833263"/>
              <a:gd name="connsiteY3" fmla="*/ 1300480 h 130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3263" h="1300480">
                <a:moveTo>
                  <a:pt x="2943" y="0"/>
                </a:moveTo>
                <a:lnTo>
                  <a:pt x="0" y="6350"/>
                </a:lnTo>
                <a:lnTo>
                  <a:pt x="897767" y="4445"/>
                </a:lnTo>
                <a:lnTo>
                  <a:pt x="3833263" y="130048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15000">
                  <a:srgbClr val="ABDB77"/>
                </a:gs>
                <a:gs pos="90000">
                  <a:srgbClr val="ABDB77"/>
                </a:gs>
                <a:gs pos="100000">
                  <a:srgbClr val="0000FF"/>
                </a:gs>
              </a:gsLst>
              <a:lin ang="2700000" scaled="1"/>
              <a:tileRect/>
            </a:gra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5663630" y="2882896"/>
            <a:ext cx="1509330" cy="927958"/>
          </a:xfrm>
          <a:custGeom>
            <a:avLst/>
            <a:gdLst>
              <a:gd name="connsiteX0" fmla="*/ 1310640 w 1310640"/>
              <a:gd name="connsiteY0" fmla="*/ 0 h 975360"/>
              <a:gd name="connsiteX1" fmla="*/ 0 w 1310640"/>
              <a:gd name="connsiteY1" fmla="*/ 975360 h 97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0640" h="975360">
                <a:moveTo>
                  <a:pt x="1310640" y="0"/>
                </a:moveTo>
                <a:lnTo>
                  <a:pt x="0" y="97536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18000">
                  <a:srgbClr val="ABDB77"/>
                </a:gs>
                <a:gs pos="39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4" name="Freeform 23"/>
          <p:cNvSpPr/>
          <p:nvPr/>
        </p:nvSpPr>
        <p:spPr bwMode="auto">
          <a:xfrm>
            <a:off x="6816080" y="1442719"/>
            <a:ext cx="1830080" cy="450941"/>
          </a:xfrm>
          <a:custGeom>
            <a:avLst/>
            <a:gdLst>
              <a:gd name="connsiteX0" fmla="*/ 0 w 1473200"/>
              <a:gd name="connsiteY0" fmla="*/ 386080 h 386080"/>
              <a:gd name="connsiteX1" fmla="*/ 416560 w 1473200"/>
              <a:gd name="connsiteY1" fmla="*/ 10160 h 386080"/>
              <a:gd name="connsiteX2" fmla="*/ 1473200 w 1473200"/>
              <a:gd name="connsiteY2" fmla="*/ 0 h 3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200" h="386080">
                <a:moveTo>
                  <a:pt x="0" y="386080"/>
                </a:moveTo>
                <a:lnTo>
                  <a:pt x="416560" y="10160"/>
                </a:lnTo>
                <a:lnTo>
                  <a:pt x="1473200" y="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23000">
                  <a:srgbClr val="ABDB77"/>
                </a:gs>
                <a:gs pos="65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061916" y="6526874"/>
            <a:ext cx="20955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/>
                </a:solidFill>
                <a:cs typeface="Times New Roman" panose="02020603050405020304" pitchFamily="18" charset="0"/>
              </a:rPr>
              <a:t>RIM, FLYWHEEL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804276" y="6097492"/>
            <a:ext cx="202722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BRAKE </a:t>
            </a:r>
            <a:r>
              <a:rPr lang="en-US" sz="1300" b="1" dirty="0">
                <a:solidFill>
                  <a:schemeClr val="tx1"/>
                </a:solidFill>
                <a:cs typeface="Times New Roman" panose="02020603050405020304" pitchFamily="18" charset="0"/>
              </a:rPr>
              <a:t>PLATE AND BEARING ASSEMBLY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24626" y="3533855"/>
            <a:ext cx="20955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/>
                </a:solidFill>
                <a:cs typeface="Times New Roman" panose="02020603050405020304" pitchFamily="18" charset="0"/>
              </a:rPr>
              <a:t>MAGNET </a:t>
            </a:r>
            <a:r>
              <a:rPr lang="en-US" sz="13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HOLDER</a:t>
            </a:r>
            <a:endParaRPr lang="en-US" sz="13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913257" y="4053840"/>
            <a:ext cx="207941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/>
                </a:solidFill>
                <a:cs typeface="Times New Roman" panose="02020603050405020304" pitchFamily="18" charset="0"/>
              </a:rPr>
              <a:t>SUB FRAME MOUNTING BRACKET</a:t>
            </a:r>
          </a:p>
        </p:txBody>
      </p:sp>
      <p:sp>
        <p:nvSpPr>
          <p:cNvPr id="25" name="Freeform 24"/>
          <p:cNvSpPr/>
          <p:nvPr/>
        </p:nvSpPr>
        <p:spPr bwMode="auto">
          <a:xfrm>
            <a:off x="5663630" y="3637280"/>
            <a:ext cx="3848298" cy="751840"/>
          </a:xfrm>
          <a:custGeom>
            <a:avLst/>
            <a:gdLst>
              <a:gd name="connsiteX0" fmla="*/ 0 w 4236720"/>
              <a:gd name="connsiteY0" fmla="*/ 294640 h 751840"/>
              <a:gd name="connsiteX1" fmla="*/ 924560 w 4236720"/>
              <a:gd name="connsiteY1" fmla="*/ 0 h 751840"/>
              <a:gd name="connsiteX2" fmla="*/ 3190240 w 4236720"/>
              <a:gd name="connsiteY2" fmla="*/ 751840 h 751840"/>
              <a:gd name="connsiteX3" fmla="*/ 4236720 w 4236720"/>
              <a:gd name="connsiteY3" fmla="*/ 274320 h 75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6720" h="751840">
                <a:moveTo>
                  <a:pt x="0" y="294640"/>
                </a:moveTo>
                <a:lnTo>
                  <a:pt x="924560" y="0"/>
                </a:lnTo>
                <a:lnTo>
                  <a:pt x="3190240" y="751840"/>
                </a:lnTo>
                <a:lnTo>
                  <a:pt x="4236720" y="27432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16000">
                  <a:srgbClr val="ABDB77"/>
                </a:gs>
                <a:gs pos="74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758788" y="2040495"/>
            <a:ext cx="112045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/>
                </a:solidFill>
                <a:cs typeface="Times New Roman" panose="02020603050405020304" pitchFamily="18" charset="0"/>
              </a:rPr>
              <a:t>MONITOR </a:t>
            </a:r>
            <a:r>
              <a:rPr lang="en-US" sz="13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MOUNT</a:t>
            </a:r>
            <a:endParaRPr lang="en-US" sz="13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6158654" y="4521200"/>
            <a:ext cx="1449514" cy="436880"/>
          </a:xfrm>
          <a:custGeom>
            <a:avLst/>
            <a:gdLst>
              <a:gd name="connsiteX0" fmla="*/ 0 w 1320800"/>
              <a:gd name="connsiteY0" fmla="*/ 193040 h 436880"/>
              <a:gd name="connsiteX1" fmla="*/ 182880 w 1320800"/>
              <a:gd name="connsiteY1" fmla="*/ 0 h 436880"/>
              <a:gd name="connsiteX2" fmla="*/ 1320800 w 1320800"/>
              <a:gd name="connsiteY2" fmla="*/ 436880 h 436880"/>
              <a:gd name="connsiteX0" fmla="*/ 0 w 1328560"/>
              <a:gd name="connsiteY0" fmla="*/ 99906 h 436880"/>
              <a:gd name="connsiteX1" fmla="*/ 190640 w 1328560"/>
              <a:gd name="connsiteY1" fmla="*/ 0 h 436880"/>
              <a:gd name="connsiteX2" fmla="*/ 1328560 w 1328560"/>
              <a:gd name="connsiteY2" fmla="*/ 43688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8560" h="436880">
                <a:moveTo>
                  <a:pt x="0" y="99906"/>
                </a:moveTo>
                <a:lnTo>
                  <a:pt x="190640" y="0"/>
                </a:lnTo>
                <a:lnTo>
                  <a:pt x="1328560" y="436880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19000">
                  <a:srgbClr val="ABDB77"/>
                </a:gs>
                <a:gs pos="61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4577" y="5079858"/>
            <a:ext cx="20955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/>
                </a:solidFill>
                <a:cs typeface="Times New Roman" panose="02020603050405020304" pitchFamily="18" charset="0"/>
              </a:rPr>
              <a:t>SEAT POST ASSEMBLY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9286" y="1804750"/>
            <a:ext cx="20955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>
                <a:solidFill>
                  <a:schemeClr val="tx1"/>
                </a:solidFill>
                <a:cs typeface="Times New Roman" panose="02020603050405020304" pitchFamily="18" charset="0"/>
              </a:rPr>
              <a:t>HANDLEBAR POST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0627" y="2098935"/>
            <a:ext cx="719390" cy="13961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4037" y="2078324"/>
            <a:ext cx="634039" cy="14692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271">
            <a:off x="9571467" y="2779067"/>
            <a:ext cx="1954867" cy="160925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23" y="4849955"/>
            <a:ext cx="1859441" cy="1774090"/>
          </a:xfrm>
          <a:prstGeom prst="rect">
            <a:avLst/>
          </a:prstGeom>
        </p:spPr>
      </p:pic>
      <p:sp>
        <p:nvSpPr>
          <p:cNvPr id="41" name="Title 1"/>
          <p:cNvSpPr txBox="1">
            <a:spLocks/>
          </p:cNvSpPr>
          <p:nvPr/>
        </p:nvSpPr>
        <p:spPr bwMode="auto">
          <a:xfrm>
            <a:off x="2251465" y="157372"/>
            <a:ext cx="6537961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MÁY TẬP THỂ DỤC</a:t>
            </a:r>
            <a:endParaRPr lang="en-US" sz="24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43" name="Oval 42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46/52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0968624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8716" y="836712"/>
            <a:ext cx="11271900" cy="5730324"/>
            <a:chOff x="280450" y="836712"/>
            <a:chExt cx="11271900" cy="57303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107" y="1007313"/>
              <a:ext cx="2420322" cy="2115495"/>
            </a:xfrm>
            <a:prstGeom prst="rect">
              <a:avLst/>
            </a:prstGeom>
          </p:spPr>
        </p:pic>
        <p:sp>
          <p:nvSpPr>
            <p:cNvPr id="21" name="Freeform 20"/>
            <p:cNvSpPr/>
            <p:nvPr/>
          </p:nvSpPr>
          <p:spPr bwMode="auto">
            <a:xfrm>
              <a:off x="6469757" y="3182903"/>
              <a:ext cx="3051448" cy="718665"/>
            </a:xfrm>
            <a:custGeom>
              <a:avLst/>
              <a:gdLst>
                <a:gd name="connsiteX0" fmla="*/ 0 w 3098800"/>
                <a:gd name="connsiteY0" fmla="*/ 254000 h 640080"/>
                <a:gd name="connsiteX1" fmla="*/ 1666240 w 3098800"/>
                <a:gd name="connsiteY1" fmla="*/ 10160 h 640080"/>
                <a:gd name="connsiteX2" fmla="*/ 3098800 w 3098800"/>
                <a:gd name="connsiteY2" fmla="*/ 0 h 640080"/>
                <a:gd name="connsiteX3" fmla="*/ 1747520 w 3098800"/>
                <a:gd name="connsiteY3" fmla="*/ 10160 h 640080"/>
                <a:gd name="connsiteX4" fmla="*/ 1341120 w 3098800"/>
                <a:gd name="connsiteY4" fmla="*/ 640080 h 640080"/>
                <a:gd name="connsiteX0" fmla="*/ 0 w 3098800"/>
                <a:gd name="connsiteY0" fmla="*/ 254000 h 640080"/>
                <a:gd name="connsiteX1" fmla="*/ 1666240 w 3098800"/>
                <a:gd name="connsiteY1" fmla="*/ 10160 h 640080"/>
                <a:gd name="connsiteX2" fmla="*/ 3098800 w 3098800"/>
                <a:gd name="connsiteY2" fmla="*/ 0 h 640080"/>
                <a:gd name="connsiteX3" fmla="*/ 1743472 w 3098800"/>
                <a:gd name="connsiteY3" fmla="*/ 2667 h 640080"/>
                <a:gd name="connsiteX4" fmla="*/ 1341120 w 3098800"/>
                <a:gd name="connsiteY4" fmla="*/ 640080 h 640080"/>
                <a:gd name="connsiteX0" fmla="*/ 0 w 3098800"/>
                <a:gd name="connsiteY0" fmla="*/ 254000 h 640080"/>
                <a:gd name="connsiteX1" fmla="*/ 1726966 w 3098800"/>
                <a:gd name="connsiteY1" fmla="*/ 6413 h 640080"/>
                <a:gd name="connsiteX2" fmla="*/ 3098800 w 3098800"/>
                <a:gd name="connsiteY2" fmla="*/ 0 h 640080"/>
                <a:gd name="connsiteX3" fmla="*/ 1743472 w 3098800"/>
                <a:gd name="connsiteY3" fmla="*/ 2667 h 640080"/>
                <a:gd name="connsiteX4" fmla="*/ 1341120 w 3098800"/>
                <a:gd name="connsiteY4" fmla="*/ 640080 h 640080"/>
                <a:gd name="connsiteX0" fmla="*/ 0 w 3098800"/>
                <a:gd name="connsiteY0" fmla="*/ 251333 h 637413"/>
                <a:gd name="connsiteX1" fmla="*/ 1726966 w 3098800"/>
                <a:gd name="connsiteY1" fmla="*/ 3746 h 637413"/>
                <a:gd name="connsiteX2" fmla="*/ 3098800 w 3098800"/>
                <a:gd name="connsiteY2" fmla="*/ 1079 h 637413"/>
                <a:gd name="connsiteX3" fmla="*/ 1743472 w 3098800"/>
                <a:gd name="connsiteY3" fmla="*/ 0 h 637413"/>
                <a:gd name="connsiteX4" fmla="*/ 1341120 w 3098800"/>
                <a:gd name="connsiteY4" fmla="*/ 637413 h 637413"/>
                <a:gd name="connsiteX0" fmla="*/ 0 w 3094752"/>
                <a:gd name="connsiteY0" fmla="*/ 251333 h 637413"/>
                <a:gd name="connsiteX1" fmla="*/ 1726966 w 3094752"/>
                <a:gd name="connsiteY1" fmla="*/ 3746 h 637413"/>
                <a:gd name="connsiteX2" fmla="*/ 3094752 w 3094752"/>
                <a:gd name="connsiteY2" fmla="*/ 12318 h 637413"/>
                <a:gd name="connsiteX3" fmla="*/ 1743472 w 3094752"/>
                <a:gd name="connsiteY3" fmla="*/ 0 h 637413"/>
                <a:gd name="connsiteX4" fmla="*/ 1341120 w 3094752"/>
                <a:gd name="connsiteY4" fmla="*/ 637413 h 637413"/>
                <a:gd name="connsiteX0" fmla="*/ 0 w 3094752"/>
                <a:gd name="connsiteY0" fmla="*/ 249929 h 636009"/>
                <a:gd name="connsiteX1" fmla="*/ 1726966 w 3094752"/>
                <a:gd name="connsiteY1" fmla="*/ 2342 h 636009"/>
                <a:gd name="connsiteX2" fmla="*/ 3094752 w 3094752"/>
                <a:gd name="connsiteY2" fmla="*/ 10914 h 636009"/>
                <a:gd name="connsiteX3" fmla="*/ 1743472 w 3094752"/>
                <a:gd name="connsiteY3" fmla="*/ 0 h 636009"/>
                <a:gd name="connsiteX4" fmla="*/ 1341120 w 3094752"/>
                <a:gd name="connsiteY4" fmla="*/ 636009 h 636009"/>
                <a:gd name="connsiteX0" fmla="*/ 0 w 2996073"/>
                <a:gd name="connsiteY0" fmla="*/ 249929 h 636009"/>
                <a:gd name="connsiteX1" fmla="*/ 1726966 w 2996073"/>
                <a:gd name="connsiteY1" fmla="*/ 2342 h 636009"/>
                <a:gd name="connsiteX2" fmla="*/ 2996073 w 2996073"/>
                <a:gd name="connsiteY2" fmla="*/ 13723 h 636009"/>
                <a:gd name="connsiteX3" fmla="*/ 1743472 w 2996073"/>
                <a:gd name="connsiteY3" fmla="*/ 0 h 636009"/>
                <a:gd name="connsiteX4" fmla="*/ 1341120 w 2996073"/>
                <a:gd name="connsiteY4" fmla="*/ 636009 h 636009"/>
                <a:gd name="connsiteX0" fmla="*/ 0 w 3000121"/>
                <a:gd name="connsiteY0" fmla="*/ 249929 h 636009"/>
                <a:gd name="connsiteX1" fmla="*/ 1726966 w 3000121"/>
                <a:gd name="connsiteY1" fmla="*/ 2342 h 636009"/>
                <a:gd name="connsiteX2" fmla="*/ 3000121 w 3000121"/>
                <a:gd name="connsiteY2" fmla="*/ 6229 h 636009"/>
                <a:gd name="connsiteX3" fmla="*/ 1743472 w 3000121"/>
                <a:gd name="connsiteY3" fmla="*/ 0 h 636009"/>
                <a:gd name="connsiteX4" fmla="*/ 1341120 w 3000121"/>
                <a:gd name="connsiteY4" fmla="*/ 636009 h 636009"/>
                <a:gd name="connsiteX0" fmla="*/ 0 w 3000121"/>
                <a:gd name="connsiteY0" fmla="*/ 249929 h 636009"/>
                <a:gd name="connsiteX1" fmla="*/ 1726966 w 3000121"/>
                <a:gd name="connsiteY1" fmla="*/ 2342 h 636009"/>
                <a:gd name="connsiteX2" fmla="*/ 3000121 w 3000121"/>
                <a:gd name="connsiteY2" fmla="*/ 4357 h 636009"/>
                <a:gd name="connsiteX3" fmla="*/ 1743472 w 3000121"/>
                <a:gd name="connsiteY3" fmla="*/ 0 h 636009"/>
                <a:gd name="connsiteX4" fmla="*/ 1341120 w 3000121"/>
                <a:gd name="connsiteY4" fmla="*/ 636009 h 636009"/>
                <a:gd name="connsiteX0" fmla="*/ 0 w 3000121"/>
                <a:gd name="connsiteY0" fmla="*/ 249929 h 636009"/>
                <a:gd name="connsiteX1" fmla="*/ 1726966 w 3000121"/>
                <a:gd name="connsiteY1" fmla="*/ 2342 h 636009"/>
                <a:gd name="connsiteX2" fmla="*/ 3000121 w 3000121"/>
                <a:gd name="connsiteY2" fmla="*/ 2483 h 636009"/>
                <a:gd name="connsiteX3" fmla="*/ 1743472 w 3000121"/>
                <a:gd name="connsiteY3" fmla="*/ 0 h 636009"/>
                <a:gd name="connsiteX4" fmla="*/ 1341120 w 3000121"/>
                <a:gd name="connsiteY4" fmla="*/ 636009 h 636009"/>
                <a:gd name="connsiteX0" fmla="*/ 0 w 3000121"/>
                <a:gd name="connsiteY0" fmla="*/ 249929 h 636009"/>
                <a:gd name="connsiteX1" fmla="*/ 52472 w 3000121"/>
                <a:gd name="connsiteY1" fmla="*/ 244881 h 636009"/>
                <a:gd name="connsiteX2" fmla="*/ 1726966 w 3000121"/>
                <a:gd name="connsiteY2" fmla="*/ 2342 h 636009"/>
                <a:gd name="connsiteX3" fmla="*/ 3000121 w 3000121"/>
                <a:gd name="connsiteY3" fmla="*/ 2483 h 636009"/>
                <a:gd name="connsiteX4" fmla="*/ 1743472 w 3000121"/>
                <a:gd name="connsiteY4" fmla="*/ 0 h 636009"/>
                <a:gd name="connsiteX5" fmla="*/ 1341120 w 3000121"/>
                <a:gd name="connsiteY5" fmla="*/ 636009 h 636009"/>
                <a:gd name="connsiteX0" fmla="*/ 0 w 3000121"/>
                <a:gd name="connsiteY0" fmla="*/ 249929 h 636009"/>
                <a:gd name="connsiteX1" fmla="*/ 201250 w 3000121"/>
                <a:gd name="connsiteY1" fmla="*/ 225212 h 636009"/>
                <a:gd name="connsiteX2" fmla="*/ 1726966 w 3000121"/>
                <a:gd name="connsiteY2" fmla="*/ 2342 h 636009"/>
                <a:gd name="connsiteX3" fmla="*/ 3000121 w 3000121"/>
                <a:gd name="connsiteY3" fmla="*/ 2483 h 636009"/>
                <a:gd name="connsiteX4" fmla="*/ 1743472 w 3000121"/>
                <a:gd name="connsiteY4" fmla="*/ 0 h 636009"/>
                <a:gd name="connsiteX5" fmla="*/ 1341120 w 3000121"/>
                <a:gd name="connsiteY5" fmla="*/ 636009 h 636009"/>
                <a:gd name="connsiteX0" fmla="*/ 0 w 2918141"/>
                <a:gd name="connsiteY0" fmla="*/ 412899 h 636009"/>
                <a:gd name="connsiteX1" fmla="*/ 119270 w 2918141"/>
                <a:gd name="connsiteY1" fmla="*/ 225212 h 636009"/>
                <a:gd name="connsiteX2" fmla="*/ 1644986 w 2918141"/>
                <a:gd name="connsiteY2" fmla="*/ 2342 h 636009"/>
                <a:gd name="connsiteX3" fmla="*/ 2918141 w 2918141"/>
                <a:gd name="connsiteY3" fmla="*/ 2483 h 636009"/>
                <a:gd name="connsiteX4" fmla="*/ 1661492 w 2918141"/>
                <a:gd name="connsiteY4" fmla="*/ 0 h 636009"/>
                <a:gd name="connsiteX5" fmla="*/ 1259140 w 2918141"/>
                <a:gd name="connsiteY5" fmla="*/ 636009 h 63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8141" h="636009">
                  <a:moveTo>
                    <a:pt x="0" y="412899"/>
                  </a:moveTo>
                  <a:lnTo>
                    <a:pt x="119270" y="225212"/>
                  </a:lnTo>
                  <a:lnTo>
                    <a:pt x="1644986" y="2342"/>
                  </a:lnTo>
                  <a:lnTo>
                    <a:pt x="2918141" y="2483"/>
                  </a:lnTo>
                  <a:lnTo>
                    <a:pt x="1661492" y="0"/>
                  </a:lnTo>
                  <a:cubicBezTo>
                    <a:pt x="1526025" y="209973"/>
                    <a:pt x="1394607" y="426036"/>
                    <a:pt x="1259140" y="636009"/>
                  </a:cubicBez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ABDB77"/>
                  </a:gs>
                  <a:gs pos="52000">
                    <a:srgbClr val="3240D7"/>
                  </a:gs>
                  <a:gs pos="20000">
                    <a:srgbClr val="0000FF"/>
                  </a:gs>
                  <a:gs pos="68000">
                    <a:srgbClr val="ABDB77"/>
                  </a:gs>
                  <a:gs pos="100000">
                    <a:srgbClr val="0000FF"/>
                  </a:gs>
                </a:gsLst>
                <a:path path="shape">
                  <a:fillToRect l="50000" t="50000" r="50000" b="50000"/>
                </a:path>
                <a:tileRect/>
              </a:gradFill>
              <a:prstDash val="solid"/>
              <a:round/>
              <a:headEnd type="stealth" w="lg" len="lg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345" y="1201234"/>
              <a:ext cx="5255207" cy="44626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2328" y="1138808"/>
              <a:ext cx="471920" cy="30894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856" y="836712"/>
              <a:ext cx="574940" cy="3405978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184093" y="2351387"/>
              <a:ext cx="156459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HANDRAIL DIP ASSEMBLY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0797" y="5726902"/>
              <a:ext cx="2095594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FRAME SUB ASSEMBLY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82036" y="6274648"/>
              <a:ext cx="2494534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INCLINE ARM ASSEMBLY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262770" y="4239409"/>
              <a:ext cx="193966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UPRIGHT ASSEMBLY, </a:t>
              </a:r>
              <a:r>
                <a:rPr lang="en-US" sz="1300" b="1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LEFT/RIGHT</a:t>
              </a:r>
              <a:endParaRPr lang="en-US" sz="13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2842471" y="4436450"/>
              <a:ext cx="2542328" cy="306493"/>
            </a:xfrm>
            <a:custGeom>
              <a:avLst/>
              <a:gdLst>
                <a:gd name="connsiteX0" fmla="*/ 0 w 2357120"/>
                <a:gd name="connsiteY0" fmla="*/ 40640 h 304800"/>
                <a:gd name="connsiteX1" fmla="*/ 1960880 w 2357120"/>
                <a:gd name="connsiteY1" fmla="*/ 0 h 304800"/>
                <a:gd name="connsiteX2" fmla="*/ 2357120 w 2357120"/>
                <a:gd name="connsiteY2" fmla="*/ 304800 h 304800"/>
                <a:gd name="connsiteX0" fmla="*/ 0 w 2525395"/>
                <a:gd name="connsiteY0" fmla="*/ 40640 h 304800"/>
                <a:gd name="connsiteX1" fmla="*/ 2129155 w 2525395"/>
                <a:gd name="connsiteY1" fmla="*/ 0 h 304800"/>
                <a:gd name="connsiteX2" fmla="*/ 2525395 w 2525395"/>
                <a:gd name="connsiteY2" fmla="*/ 304800 h 304800"/>
                <a:gd name="connsiteX0" fmla="*/ 0 w 2542328"/>
                <a:gd name="connsiteY0" fmla="*/ 6773 h 304800"/>
                <a:gd name="connsiteX1" fmla="*/ 2146088 w 2542328"/>
                <a:gd name="connsiteY1" fmla="*/ 0 h 304800"/>
                <a:gd name="connsiteX2" fmla="*/ 2542328 w 2542328"/>
                <a:gd name="connsiteY2" fmla="*/ 304800 h 304800"/>
                <a:gd name="connsiteX0" fmla="*/ 0 w 2542328"/>
                <a:gd name="connsiteY0" fmla="*/ 0 h 306493"/>
                <a:gd name="connsiteX1" fmla="*/ 2146088 w 2542328"/>
                <a:gd name="connsiteY1" fmla="*/ 1693 h 306493"/>
                <a:gd name="connsiteX2" fmla="*/ 2542328 w 2542328"/>
                <a:gd name="connsiteY2" fmla="*/ 306493 h 3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2328" h="306493">
                  <a:moveTo>
                    <a:pt x="0" y="0"/>
                  </a:moveTo>
                  <a:lnTo>
                    <a:pt x="2146088" y="1693"/>
                  </a:lnTo>
                  <a:lnTo>
                    <a:pt x="2542328" y="306493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17000">
                    <a:srgbClr val="ABDB77"/>
                  </a:gs>
                  <a:gs pos="64000">
                    <a:srgbClr val="ABDB77"/>
                  </a:gs>
                  <a:gs pos="100000">
                    <a:srgbClr val="0000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7536160" y="4310815"/>
              <a:ext cx="1220036" cy="1278425"/>
            </a:xfrm>
            <a:custGeom>
              <a:avLst/>
              <a:gdLst>
                <a:gd name="connsiteX0" fmla="*/ 1117600 w 1117600"/>
                <a:gd name="connsiteY0" fmla="*/ 1717040 h 1717040"/>
                <a:gd name="connsiteX1" fmla="*/ 0 w 1117600"/>
                <a:gd name="connsiteY1" fmla="*/ 0 h 1717040"/>
                <a:gd name="connsiteX2" fmla="*/ 10160 w 1117600"/>
                <a:gd name="connsiteY2" fmla="*/ 538480 h 17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7600" h="1717040">
                  <a:moveTo>
                    <a:pt x="1117600" y="1717040"/>
                  </a:moveTo>
                  <a:lnTo>
                    <a:pt x="0" y="0"/>
                  </a:lnTo>
                  <a:lnTo>
                    <a:pt x="10160" y="53848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17000">
                    <a:srgbClr val="ABDB77"/>
                  </a:gs>
                  <a:gs pos="64000">
                    <a:srgbClr val="ABDB77"/>
                  </a:gs>
                  <a:gs pos="100000">
                    <a:srgbClr val="0000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973900" y="1745744"/>
              <a:ext cx="3178740" cy="467360"/>
            </a:xfrm>
            <a:custGeom>
              <a:avLst/>
              <a:gdLst>
                <a:gd name="connsiteX0" fmla="*/ 0 w 2499360"/>
                <a:gd name="connsiteY0" fmla="*/ 40640 h 467360"/>
                <a:gd name="connsiteX1" fmla="*/ 2001520 w 2499360"/>
                <a:gd name="connsiteY1" fmla="*/ 0 h 467360"/>
                <a:gd name="connsiteX2" fmla="*/ 2499360 w 2499360"/>
                <a:gd name="connsiteY2" fmla="*/ 467360 h 467360"/>
                <a:gd name="connsiteX0" fmla="*/ 0 w 2499360"/>
                <a:gd name="connsiteY0" fmla="*/ 27940 h 467360"/>
                <a:gd name="connsiteX1" fmla="*/ 2001520 w 2499360"/>
                <a:gd name="connsiteY1" fmla="*/ 0 h 467360"/>
                <a:gd name="connsiteX2" fmla="*/ 2499360 w 2499360"/>
                <a:gd name="connsiteY2" fmla="*/ 467360 h 467360"/>
                <a:gd name="connsiteX0" fmla="*/ 0 w 2526276"/>
                <a:gd name="connsiteY0" fmla="*/ 19473 h 467360"/>
                <a:gd name="connsiteX1" fmla="*/ 2028436 w 2526276"/>
                <a:gd name="connsiteY1" fmla="*/ 0 h 467360"/>
                <a:gd name="connsiteX2" fmla="*/ 2526276 w 2526276"/>
                <a:gd name="connsiteY2" fmla="*/ 467360 h 4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6276" h="467360">
                  <a:moveTo>
                    <a:pt x="0" y="19473"/>
                  </a:moveTo>
                  <a:lnTo>
                    <a:pt x="2028436" y="0"/>
                  </a:lnTo>
                  <a:lnTo>
                    <a:pt x="2526276" y="46736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rgbClr val="0000FF"/>
                  </a:gs>
                  <a:gs pos="17000">
                    <a:srgbClr val="ABDB77"/>
                  </a:gs>
                  <a:gs pos="64000">
                    <a:srgbClr val="ABDB77"/>
                  </a:gs>
                  <a:gs pos="100000">
                    <a:srgbClr val="0000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50" y="3432564"/>
              <a:ext cx="3090940" cy="24447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472" y="4701939"/>
              <a:ext cx="3023878" cy="1652159"/>
            </a:xfrm>
            <a:prstGeom prst="rect">
              <a:avLst/>
            </a:prstGeom>
          </p:spPr>
        </p:pic>
      </p:grpSp>
      <p:sp>
        <p:nvSpPr>
          <p:cNvPr id="24" name="Title 1"/>
          <p:cNvSpPr txBox="1">
            <a:spLocks/>
          </p:cNvSpPr>
          <p:nvPr/>
        </p:nvSpPr>
        <p:spPr bwMode="auto">
          <a:xfrm>
            <a:off x="2251465" y="157372"/>
            <a:ext cx="6537961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LINH KIỆN MÁY TẬP THỂ DỤC</a:t>
            </a:r>
            <a:endParaRPr lang="en-US" sz="2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28" name="Oval 27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47/52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8195799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 bwMode="auto">
          <a:xfrm>
            <a:off x="1564979" y="142628"/>
            <a:ext cx="7910933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LINH KIỆN XE ĐẠP TRỢ LỰC ĐIỆN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2"/>
          <a:stretch/>
        </p:blipFill>
        <p:spPr>
          <a:xfrm>
            <a:off x="255957" y="737438"/>
            <a:ext cx="6387417" cy="3283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1" b="5134"/>
          <a:stretch/>
        </p:blipFill>
        <p:spPr>
          <a:xfrm>
            <a:off x="7240733" y="1009253"/>
            <a:ext cx="4687915" cy="30112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8" r="7493" b="11731"/>
          <a:stretch/>
        </p:blipFill>
        <p:spPr>
          <a:xfrm flipH="1">
            <a:off x="8328248" y="4365103"/>
            <a:ext cx="3161954" cy="1800201"/>
          </a:xfrm>
          <a:prstGeom prst="rect">
            <a:avLst/>
          </a:prstGeom>
          <a:ln>
            <a:noFill/>
          </a:ln>
        </p:spPr>
      </p:pic>
      <p:sp>
        <p:nvSpPr>
          <p:cNvPr id="11" name="Freeform 10"/>
          <p:cNvSpPr/>
          <p:nvPr/>
        </p:nvSpPr>
        <p:spPr bwMode="auto">
          <a:xfrm>
            <a:off x="9014807" y="2950056"/>
            <a:ext cx="794606" cy="1950249"/>
          </a:xfrm>
          <a:custGeom>
            <a:avLst/>
            <a:gdLst>
              <a:gd name="connsiteX0" fmla="*/ 723014 w 723014"/>
              <a:gd name="connsiteY0" fmla="*/ 1648047 h 1648047"/>
              <a:gd name="connsiteX1" fmla="*/ 723014 w 723014"/>
              <a:gd name="connsiteY1" fmla="*/ 1648047 h 1648047"/>
              <a:gd name="connsiteX2" fmla="*/ 659219 w 723014"/>
              <a:gd name="connsiteY2" fmla="*/ 1562987 h 1648047"/>
              <a:gd name="connsiteX3" fmla="*/ 0 w 723014"/>
              <a:gd name="connsiteY3" fmla="*/ 265814 h 1648047"/>
              <a:gd name="connsiteX4" fmla="*/ 350874 w 723014"/>
              <a:gd name="connsiteY4" fmla="*/ 0 h 1648047"/>
              <a:gd name="connsiteX0" fmla="*/ 776176 w 785235"/>
              <a:gd name="connsiteY0" fmla="*/ 1711843 h 1771833"/>
              <a:gd name="connsiteX1" fmla="*/ 776176 w 785235"/>
              <a:gd name="connsiteY1" fmla="*/ 1711843 h 1771833"/>
              <a:gd name="connsiteX2" fmla="*/ 712381 w 785235"/>
              <a:gd name="connsiteY2" fmla="*/ 1626783 h 1771833"/>
              <a:gd name="connsiteX3" fmla="*/ 0 w 785235"/>
              <a:gd name="connsiteY3" fmla="*/ 0 h 1771833"/>
              <a:gd name="connsiteX4" fmla="*/ 404036 w 785235"/>
              <a:gd name="connsiteY4" fmla="*/ 63796 h 1771833"/>
              <a:gd name="connsiteX0" fmla="*/ 776176 w 785235"/>
              <a:gd name="connsiteY0" fmla="*/ 1711843 h 1771833"/>
              <a:gd name="connsiteX1" fmla="*/ 776176 w 785235"/>
              <a:gd name="connsiteY1" fmla="*/ 1711843 h 1771833"/>
              <a:gd name="connsiteX2" fmla="*/ 712381 w 785235"/>
              <a:gd name="connsiteY2" fmla="*/ 1626783 h 1771833"/>
              <a:gd name="connsiteX3" fmla="*/ 0 w 785235"/>
              <a:gd name="connsiteY3" fmla="*/ 0 h 1771833"/>
              <a:gd name="connsiteX4" fmla="*/ 393404 w 785235"/>
              <a:gd name="connsiteY4" fmla="*/ 74429 h 1771833"/>
              <a:gd name="connsiteX0" fmla="*/ 797441 w 807946"/>
              <a:gd name="connsiteY0" fmla="*/ 1903229 h 1977104"/>
              <a:gd name="connsiteX1" fmla="*/ 797441 w 807946"/>
              <a:gd name="connsiteY1" fmla="*/ 1903229 h 1977104"/>
              <a:gd name="connsiteX2" fmla="*/ 733646 w 807946"/>
              <a:gd name="connsiteY2" fmla="*/ 1818169 h 1977104"/>
              <a:gd name="connsiteX3" fmla="*/ 0 w 807946"/>
              <a:gd name="connsiteY3" fmla="*/ 0 h 1977104"/>
              <a:gd name="connsiteX4" fmla="*/ 414669 w 807946"/>
              <a:gd name="connsiteY4" fmla="*/ 265815 h 1977104"/>
              <a:gd name="connsiteX0" fmla="*/ 797441 w 807946"/>
              <a:gd name="connsiteY0" fmla="*/ 1903229 h 1977104"/>
              <a:gd name="connsiteX1" fmla="*/ 797441 w 807946"/>
              <a:gd name="connsiteY1" fmla="*/ 1903229 h 1977104"/>
              <a:gd name="connsiteX2" fmla="*/ 733646 w 807946"/>
              <a:gd name="connsiteY2" fmla="*/ 1818169 h 1977104"/>
              <a:gd name="connsiteX3" fmla="*/ 0 w 807946"/>
              <a:gd name="connsiteY3" fmla="*/ 0 h 1977104"/>
              <a:gd name="connsiteX4" fmla="*/ 382772 w 807946"/>
              <a:gd name="connsiteY4" fmla="*/ 191387 h 1977104"/>
              <a:gd name="connsiteX0" fmla="*/ 797441 w 797441"/>
              <a:gd name="connsiteY0" fmla="*/ 1903229 h 1903229"/>
              <a:gd name="connsiteX1" fmla="*/ 733646 w 797441"/>
              <a:gd name="connsiteY1" fmla="*/ 1818169 h 1903229"/>
              <a:gd name="connsiteX2" fmla="*/ 0 w 797441"/>
              <a:gd name="connsiteY2" fmla="*/ 0 h 1903229"/>
              <a:gd name="connsiteX3" fmla="*/ 382772 w 797441"/>
              <a:gd name="connsiteY3" fmla="*/ 191387 h 1903229"/>
              <a:gd name="connsiteX0" fmla="*/ 733646 w 733646"/>
              <a:gd name="connsiteY0" fmla="*/ 1818169 h 1818169"/>
              <a:gd name="connsiteX1" fmla="*/ 0 w 733646"/>
              <a:gd name="connsiteY1" fmla="*/ 0 h 1818169"/>
              <a:gd name="connsiteX2" fmla="*/ 382772 w 733646"/>
              <a:gd name="connsiteY2" fmla="*/ 191387 h 1818169"/>
              <a:gd name="connsiteX0" fmla="*/ 794606 w 794606"/>
              <a:gd name="connsiteY0" fmla="*/ 1950249 h 1950249"/>
              <a:gd name="connsiteX1" fmla="*/ 0 w 794606"/>
              <a:gd name="connsiteY1" fmla="*/ 0 h 1950249"/>
              <a:gd name="connsiteX2" fmla="*/ 382772 w 794606"/>
              <a:gd name="connsiteY2" fmla="*/ 191387 h 1950249"/>
              <a:gd name="connsiteX0" fmla="*/ 794606 w 794606"/>
              <a:gd name="connsiteY0" fmla="*/ 1950249 h 1950249"/>
              <a:gd name="connsiteX1" fmla="*/ 0 w 794606"/>
              <a:gd name="connsiteY1" fmla="*/ 0 h 1950249"/>
              <a:gd name="connsiteX2" fmla="*/ 382772 w 794606"/>
              <a:gd name="connsiteY2" fmla="*/ 89787 h 195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606" h="1950249">
                <a:moveTo>
                  <a:pt x="794606" y="1950249"/>
                </a:moveTo>
                <a:cubicBezTo>
                  <a:pt x="661699" y="1633044"/>
                  <a:pt x="237460" y="542261"/>
                  <a:pt x="0" y="0"/>
                </a:cubicBezTo>
                <a:lnTo>
                  <a:pt x="382772" y="89787"/>
                </a:lnTo>
              </a:path>
            </a:pathLst>
          </a:custGeom>
          <a:noFill/>
          <a:ln w="6350" cap="flat" cmpd="sng" algn="ctr">
            <a:gradFill flip="none" rotWithShape="1">
              <a:gsLst>
                <a:gs pos="0">
                  <a:srgbClr val="0000FF"/>
                </a:gs>
                <a:gs pos="34000">
                  <a:srgbClr val="ABDB77"/>
                </a:gs>
                <a:gs pos="72000">
                  <a:srgbClr val="ABDB77"/>
                </a:gs>
                <a:gs pos="100000">
                  <a:srgbClr val="0000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9"/>
          <a:stretch/>
        </p:blipFill>
        <p:spPr>
          <a:xfrm>
            <a:off x="2636923" y="3814669"/>
            <a:ext cx="3418093" cy="2350635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 bwMode="auto">
          <a:xfrm>
            <a:off x="4171034" y="3370217"/>
            <a:ext cx="803447" cy="1358309"/>
          </a:xfrm>
          <a:custGeom>
            <a:avLst/>
            <a:gdLst>
              <a:gd name="connsiteX0" fmla="*/ 786809 w 786809"/>
              <a:gd name="connsiteY0" fmla="*/ 1339702 h 1339702"/>
              <a:gd name="connsiteX1" fmla="*/ 786809 w 786809"/>
              <a:gd name="connsiteY1" fmla="*/ 1339702 h 1339702"/>
              <a:gd name="connsiteX2" fmla="*/ 723014 w 786809"/>
              <a:gd name="connsiteY2" fmla="*/ 1244009 h 1339702"/>
              <a:gd name="connsiteX3" fmla="*/ 0 w 786809"/>
              <a:gd name="connsiteY3" fmla="*/ 255181 h 1339702"/>
              <a:gd name="connsiteX4" fmla="*/ 510363 w 786809"/>
              <a:gd name="connsiteY4" fmla="*/ 0 h 1339702"/>
              <a:gd name="connsiteX0" fmla="*/ 786809 w 786809"/>
              <a:gd name="connsiteY0" fmla="*/ 1339702 h 1339702"/>
              <a:gd name="connsiteX1" fmla="*/ 723014 w 786809"/>
              <a:gd name="connsiteY1" fmla="*/ 1244009 h 1339702"/>
              <a:gd name="connsiteX2" fmla="*/ 0 w 786809"/>
              <a:gd name="connsiteY2" fmla="*/ 255181 h 1339702"/>
              <a:gd name="connsiteX3" fmla="*/ 510363 w 786809"/>
              <a:gd name="connsiteY3" fmla="*/ 0 h 1339702"/>
              <a:gd name="connsiteX0" fmla="*/ 803742 w 803742"/>
              <a:gd name="connsiteY0" fmla="*/ 1339702 h 1347943"/>
              <a:gd name="connsiteX1" fmla="*/ 723014 w 803742"/>
              <a:gd name="connsiteY1" fmla="*/ 1244009 h 1347943"/>
              <a:gd name="connsiteX2" fmla="*/ 0 w 803742"/>
              <a:gd name="connsiteY2" fmla="*/ 255181 h 1347943"/>
              <a:gd name="connsiteX3" fmla="*/ 510363 w 803742"/>
              <a:gd name="connsiteY3" fmla="*/ 0 h 1347943"/>
              <a:gd name="connsiteX0" fmla="*/ 723014 w 723014"/>
              <a:gd name="connsiteY0" fmla="*/ 1244009 h 1244009"/>
              <a:gd name="connsiteX1" fmla="*/ 0 w 723014"/>
              <a:gd name="connsiteY1" fmla="*/ 255181 h 1244009"/>
              <a:gd name="connsiteX2" fmla="*/ 510363 w 723014"/>
              <a:gd name="connsiteY2" fmla="*/ 0 h 1244009"/>
              <a:gd name="connsiteX0" fmla="*/ 803447 w 803447"/>
              <a:gd name="connsiteY0" fmla="*/ 1358309 h 1358309"/>
              <a:gd name="connsiteX1" fmla="*/ 0 w 803447"/>
              <a:gd name="connsiteY1" fmla="*/ 255181 h 1358309"/>
              <a:gd name="connsiteX2" fmla="*/ 510363 w 803447"/>
              <a:gd name="connsiteY2" fmla="*/ 0 h 13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447" h="1358309">
                <a:moveTo>
                  <a:pt x="803447" y="1358309"/>
                </a:moveTo>
                <a:cubicBezTo>
                  <a:pt x="669490" y="1177556"/>
                  <a:pt x="241005" y="584790"/>
                  <a:pt x="0" y="255181"/>
                </a:cubicBezTo>
                <a:lnTo>
                  <a:pt x="510363" y="0"/>
                </a:lnTo>
              </a:path>
            </a:pathLst>
          </a:custGeom>
          <a:noFill/>
          <a:ln w="6350" cap="flat" cmpd="sng" algn="ctr">
            <a:gradFill>
              <a:gsLst>
                <a:gs pos="0">
                  <a:srgbClr val="0000FF"/>
                </a:gs>
                <a:gs pos="49000">
                  <a:srgbClr val="ABDB77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00FF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20336" y="6136306"/>
            <a:ext cx="23042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SUPER </a:t>
            </a:r>
            <a:r>
              <a:rPr lang="en-US" sz="1300" b="1" dirty="0">
                <a:solidFill>
                  <a:schemeClr val="tx1"/>
                </a:solidFill>
              </a:rPr>
              <a:t>73 </a:t>
            </a:r>
            <a:r>
              <a:rPr lang="en-US" sz="1300" b="1" dirty="0" smtClean="0">
                <a:solidFill>
                  <a:schemeClr val="tx1"/>
                </a:solidFill>
              </a:rPr>
              <a:t>JAWA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3537" y="6126993"/>
            <a:ext cx="59120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chemeClr val="tx1"/>
                </a:solidFill>
              </a:rPr>
              <a:t>RIESE &amp; MULLER'S CARGO BIKE-PACKSTER 70</a:t>
            </a:r>
            <a:endParaRPr lang="en-US" sz="1300" b="1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19" name="Oval 18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48/52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963063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ChangeArrowheads="1"/>
          </p:cNvSpPr>
          <p:nvPr/>
        </p:nvSpPr>
        <p:spPr bwMode="auto">
          <a:xfrm>
            <a:off x="5022850" y="188615"/>
            <a:ext cx="231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ja-JP" altLang="en-US" sz="3600" b="1">
              <a:solidFill>
                <a:srgbClr val="FF3300"/>
              </a:solidFill>
              <a:ea typeface="MS PGothic" pitchFamily="34" charset="-12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126412" y="178450"/>
            <a:ext cx="6537960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THIẾT BỊ Y TẾ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72616" y="1016732"/>
            <a:ext cx="11228133" cy="5420375"/>
            <a:chOff x="272616" y="1016732"/>
            <a:chExt cx="11228133" cy="5420375"/>
          </a:xfrm>
        </p:grpSpPr>
        <p:pic>
          <p:nvPicPr>
            <p:cNvPr id="24579" name="Picture 44" descr="Elitis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16" y="3299095"/>
              <a:ext cx="4791710" cy="313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063716"/>
              <a:ext cx="4416136" cy="21041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5" b="5283"/>
            <a:stretch/>
          </p:blipFill>
          <p:spPr>
            <a:xfrm>
              <a:off x="6820229" y="1016732"/>
              <a:ext cx="4680520" cy="21602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88" b="20012"/>
            <a:stretch/>
          </p:blipFill>
          <p:spPr>
            <a:xfrm>
              <a:off x="4844088" y="3717032"/>
              <a:ext cx="3935459" cy="266429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277" y="3529315"/>
              <a:ext cx="2633472" cy="290779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19" name="Oval 18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49/52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420082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203939"/>
              </p:ext>
            </p:extLst>
          </p:nvPr>
        </p:nvGraphicFramePr>
        <p:xfrm>
          <a:off x="191346" y="818002"/>
          <a:ext cx="11809311" cy="5864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3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1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Chức</a:t>
                      </a:r>
                      <a:r>
                        <a:rPr lang="en-US" sz="1600" baseline="0" dirty="0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năng</a:t>
                      </a:r>
                      <a:endParaRPr lang="en-US" sz="1600" dirty="0">
                        <a:solidFill>
                          <a:srgbClr val="3333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Thiết</a:t>
                      </a:r>
                      <a:r>
                        <a:rPr lang="en-US" sz="1600" baseline="0" dirty="0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bị</a:t>
                      </a:r>
                      <a:r>
                        <a:rPr lang="en-US" sz="1600" baseline="0" dirty="0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chính</a:t>
                      </a:r>
                      <a:endParaRPr lang="en-US" sz="1600" dirty="0">
                        <a:solidFill>
                          <a:srgbClr val="3333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Số</a:t>
                      </a:r>
                      <a:r>
                        <a:rPr lang="en-US" sz="1600" dirty="0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lượng</a:t>
                      </a:r>
                      <a:endParaRPr lang="en-US" sz="1600" dirty="0">
                        <a:solidFill>
                          <a:srgbClr val="3333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7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Làm</a:t>
                      </a:r>
                      <a:r>
                        <a:rPr lang="en-US" sz="1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khuôn</a:t>
                      </a:r>
                      <a:endParaRPr lang="en-US" sz="1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Máy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gia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công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MC 2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trục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đứng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Cán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ren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Khoan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Tiện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Mài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vi-VN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Phay</a:t>
                      </a:r>
                      <a:r>
                        <a:rPr lang="vi-VN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cắt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dây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CNC, EDM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80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Cắt</a:t>
                      </a:r>
                      <a:r>
                        <a:rPr lang="en-US" altLang="en-US" sz="1800" b="1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laser</a:t>
                      </a:r>
                      <a:endParaRPr lang="en-US" altLang="en-US" sz="1800" b="1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Thiết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bị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cắt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laze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(3D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ống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).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Trulaser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Tube 7000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cắt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ống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), Robot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cắt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laze.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26993"/>
                  </a:ext>
                </a:extLst>
              </a:tr>
              <a:tr h="4485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Làm</a:t>
                      </a:r>
                      <a:r>
                        <a:rPr lang="en-US" altLang="en-US" sz="1800" b="1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en-US" sz="1800" b="1" kern="1200" baseline="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ống</a:t>
                      </a:r>
                      <a:endParaRPr lang="en-US" altLang="en-US" sz="1800" b="1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Dây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chuyền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làm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nguyên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liệu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ống</a:t>
                      </a:r>
                      <a:endParaRPr lang="en-US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01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19327"/>
                  </a:ext>
                </a:extLst>
              </a:tr>
              <a:tr h="443906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Uốn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CNC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uốn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ống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906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b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Dập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dập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cơ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(25-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00 T</a:t>
                      </a: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ấn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115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65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dập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thủy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lực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(150-1200 T</a:t>
                      </a: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ấn</a:t>
                      </a: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25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6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Robot </a:t>
                      </a: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gắp</a:t>
                      </a:r>
                      <a:endParaRPr lang="en-US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263296"/>
                  </a:ext>
                </a:extLst>
              </a:tr>
              <a:tr h="349924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Hàn</a:t>
                      </a:r>
                      <a:endParaRPr lang="en-US" sz="1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Dây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chuyền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hàn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đồng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</a:t>
                      </a:r>
                      <a:r>
                        <a:rPr lang="vi-VN" sz="18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953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Robot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hàn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điểm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tự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động</a:t>
                      </a:r>
                      <a:endParaRPr lang="en-US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02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9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hàn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ma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sát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01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613281"/>
                  </a:ext>
                </a:extLst>
              </a:tr>
              <a:tr h="43625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hàn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điểm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27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906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Robot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hàn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nhôm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12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390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Robot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hàn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394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20746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2495600" y="188640"/>
            <a:ext cx="5943600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DANH SÁCH THIẾT BỊ CHÍNH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13" name="Oval 12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50/52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7619360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495600" y="188640"/>
            <a:ext cx="5943600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DANH SÁCH THIẾT BỊ CHÍNH</a:t>
            </a:r>
            <a:endParaRPr lang="en-US" sz="24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873523"/>
              </p:ext>
            </p:extLst>
          </p:nvPr>
        </p:nvGraphicFramePr>
        <p:xfrm>
          <a:off x="191344" y="738739"/>
          <a:ext cx="11809312" cy="593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6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Chức</a:t>
                      </a:r>
                      <a:r>
                        <a:rPr lang="en-US" sz="1600" baseline="0" dirty="0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năng</a:t>
                      </a:r>
                      <a:endParaRPr lang="en-US" sz="1600" dirty="0">
                        <a:solidFill>
                          <a:srgbClr val="3333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Thiết</a:t>
                      </a:r>
                      <a:r>
                        <a:rPr lang="en-US" sz="1600" baseline="0" dirty="0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bị</a:t>
                      </a:r>
                      <a:r>
                        <a:rPr lang="en-US" sz="1600" baseline="0" dirty="0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chính</a:t>
                      </a:r>
                      <a:endParaRPr lang="en-US" sz="1600" dirty="0">
                        <a:solidFill>
                          <a:srgbClr val="3333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Số</a:t>
                      </a:r>
                      <a:r>
                        <a:rPr lang="en-US" sz="1600" dirty="0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rgbClr val="3333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lượng</a:t>
                      </a:r>
                      <a:endParaRPr lang="en-US" sz="1600" dirty="0">
                        <a:solidFill>
                          <a:srgbClr val="3333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779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Đúc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đúc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nhôm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áp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lực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cao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(125-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1350</a:t>
                      </a:r>
                      <a:r>
                        <a:rPr lang="vi-VN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ấn</a:t>
                      </a:r>
                      <a:r>
                        <a:rPr lang="vi-VN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Robot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gắp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162515"/>
                  </a:ext>
                </a:extLst>
              </a:tr>
              <a:tr h="36477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Đánh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bóng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đánh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bóng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/ Robots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Robot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đánh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bóng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22572"/>
                  </a:ext>
                </a:extLst>
              </a:tr>
              <a:tr h="3979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Gia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công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Máy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gia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công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CNC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/MC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204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9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Sơn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Dây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c</a:t>
                      </a:r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huyền sơn: sơn nước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(2)</a:t>
                      </a:r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, sơn bột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(3)</a:t>
                      </a:r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, sơn ED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(3), S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ơn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kern="12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Polyurea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(1)</a:t>
                      </a:r>
                      <a:endParaRPr lang="en-US" sz="16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779">
                <a:tc rowSpan="9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Đo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lường</a:t>
                      </a: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Máy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phân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tích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vật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liệu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Máy đo độ nhám RA-1500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vi-VN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Máy đo biên dạng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vi-VN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77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Máy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lực</a:t>
                      </a:r>
                      <a:endParaRPr lang="vi-VN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vi-VN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477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Máy phóng đại quang học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vi-VN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477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Máy kiểm tra siêu âm X-ray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vi-VN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47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Máy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thử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độ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kín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01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577918"/>
                  </a:ext>
                </a:extLst>
              </a:tr>
              <a:tr h="36477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Máy đo chiều dày sơn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vi-VN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477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Máy đo độ cứng kim loại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vi-VN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794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Máy đo CMM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vi-VN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14411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1602908" y="6381328"/>
            <a:ext cx="516076" cy="347909"/>
            <a:chOff x="9017460" y="3321106"/>
            <a:chExt cx="516076" cy="347909"/>
          </a:xfrm>
        </p:grpSpPr>
        <p:sp>
          <p:nvSpPr>
            <p:cNvPr id="13" name="Oval 12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51/52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4031804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529"/>
            <a:ext cx="12192000" cy="2772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00" y="4391433"/>
            <a:ext cx="1189128" cy="220591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041158" y="5458502"/>
            <a:ext cx="5040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Please Enjoy Our Corporate </a:t>
            </a:r>
            <a:r>
              <a:rPr lang="en-US" altLang="zh-TW" sz="1800" dirty="0" smtClean="0">
                <a:solidFill>
                  <a:srgbClr val="FF0000"/>
                </a:solidFill>
              </a:rPr>
              <a:t>Video:</a:t>
            </a:r>
            <a:r>
              <a:rPr lang="en-US" altLang="zh-TW" sz="1800" dirty="0">
                <a:solidFill>
                  <a:srgbClr val="C00000"/>
                </a:solidFill>
              </a:rPr>
              <a:t> </a:t>
            </a:r>
            <a:r>
              <a:rPr lang="en-US" altLang="zh-TW" sz="1800" dirty="0" smtClean="0">
                <a:solidFill>
                  <a:srgbClr val="FF0000"/>
                </a:solidFill>
                <a:hlinkClick r:id="rId5"/>
              </a:rPr>
              <a:t>youtube.com/</a:t>
            </a:r>
            <a:r>
              <a:rPr lang="en-US" altLang="zh-TW" sz="1800" dirty="0" err="1" smtClean="0">
                <a:solidFill>
                  <a:srgbClr val="FF0000"/>
                </a:solidFill>
                <a:hlinkClick r:id="rId5"/>
              </a:rPr>
              <a:t>watch?v</a:t>
            </a:r>
            <a:r>
              <a:rPr lang="en-US" altLang="zh-TW" sz="1800" dirty="0" smtClean="0">
                <a:solidFill>
                  <a:srgbClr val="FF0000"/>
                </a:solidFill>
                <a:hlinkClick r:id="rId5"/>
              </a:rPr>
              <a:t>=dFo-WC81kj0&amp;t=263s</a:t>
            </a:r>
            <a:endParaRPr lang="en-US" altLang="zh-TW" sz="18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41158" y="4657061"/>
            <a:ext cx="4556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Please see our ESG activities</a:t>
            </a:r>
            <a:r>
              <a:rPr lang="en-US" sz="1800" dirty="0" smtClean="0">
                <a:solidFill>
                  <a:srgbClr val="FF0000"/>
                </a:solidFill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009999"/>
                </a:solidFill>
                <a:hlinkClick r:id="rId6"/>
              </a:rPr>
              <a:t>eurocharm.com.tw/</a:t>
            </a:r>
            <a:r>
              <a:rPr lang="en-US" sz="1800" dirty="0" err="1" smtClean="0">
                <a:solidFill>
                  <a:srgbClr val="009999"/>
                </a:solidFill>
                <a:hlinkClick r:id="rId6"/>
              </a:rPr>
              <a:t>en</a:t>
            </a:r>
            <a:r>
              <a:rPr lang="en-US" sz="1800" dirty="0" smtClean="0">
                <a:solidFill>
                  <a:srgbClr val="009999"/>
                </a:solidFill>
                <a:hlinkClick r:id="rId6"/>
              </a:rPr>
              <a:t>/</a:t>
            </a:r>
            <a:r>
              <a:rPr lang="en-US" sz="1800" dirty="0" err="1" smtClean="0">
                <a:solidFill>
                  <a:srgbClr val="009999"/>
                </a:solidFill>
                <a:hlinkClick r:id="rId6"/>
              </a:rPr>
              <a:t>esg</a:t>
            </a:r>
            <a:r>
              <a:rPr lang="en-US" sz="1800" dirty="0">
                <a:solidFill>
                  <a:srgbClr val="009999"/>
                </a:solidFill>
                <a:hlinkClick r:id="rId6"/>
              </a:rPr>
              <a:t>/</a:t>
            </a:r>
            <a:endParaRPr lang="en-US" sz="1800" dirty="0">
              <a:solidFill>
                <a:srgbClr val="009999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556588" y="6369832"/>
            <a:ext cx="516076" cy="347909"/>
            <a:chOff x="9017460" y="3321106"/>
            <a:chExt cx="516076" cy="347909"/>
          </a:xfrm>
        </p:grpSpPr>
        <p:sp>
          <p:nvSpPr>
            <p:cNvPr id="10" name="Oval 9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52/52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9377" y="4936385"/>
            <a:ext cx="3387640" cy="452148"/>
            <a:chOff x="256128" y="4470547"/>
            <a:chExt cx="3387640" cy="45214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6" t="4195" r="9903" b="6340"/>
            <a:stretch/>
          </p:blipFill>
          <p:spPr>
            <a:xfrm>
              <a:off x="256128" y="4513282"/>
              <a:ext cx="372194" cy="40941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749543" y="4470547"/>
              <a:ext cx="28942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 smtClean="0">
                  <a:solidFill>
                    <a:srgbClr val="009999"/>
                  </a:solidFill>
                  <a:cs typeface="Times New Roman" panose="02020603050405020304" pitchFamily="18" charset="0"/>
                </a:rPr>
                <a:t>www.vpic1.com.vn</a:t>
              </a:r>
              <a:endParaRPr lang="en-US" sz="2000" u="sng" dirty="0">
                <a:solidFill>
                  <a:srgbClr val="009999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9376" y="5517232"/>
            <a:ext cx="3387641" cy="407724"/>
            <a:chOff x="256127" y="5051394"/>
            <a:chExt cx="3387641" cy="40772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27" y="5051394"/>
              <a:ext cx="372193" cy="37583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49543" y="5059008"/>
              <a:ext cx="28942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9999"/>
                  </a:solidFill>
                  <a:cs typeface="Times New Roman" panose="02020603050405020304" pitchFamily="18" charset="0"/>
                  <a:hlinkClick r:id="rId9"/>
                </a:rPr>
                <a:t>sales@vpic1.com.vn</a:t>
              </a:r>
              <a:endParaRPr lang="en-US" sz="2000" dirty="0">
                <a:solidFill>
                  <a:srgbClr val="009999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271464" y="3501008"/>
            <a:ext cx="9217023" cy="750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新細明體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4800" kern="0" smtClean="0">
                <a:solidFill>
                  <a:srgbClr val="00B050"/>
                </a:solidFill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Chân thành cảm ơn!</a:t>
            </a:r>
            <a:endParaRPr lang="en-US" altLang="zh-TW" sz="4800" kern="0" dirty="0">
              <a:solidFill>
                <a:srgbClr val="00B050"/>
              </a:solidFill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2351584" y="138079"/>
            <a:ext cx="5943600" cy="42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KẾT THÚC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456362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33CC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33CC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 txBox="1">
            <a:spLocks/>
          </p:cNvSpPr>
          <p:nvPr/>
        </p:nvSpPr>
        <p:spPr bwMode="auto">
          <a:xfrm>
            <a:off x="2330313" y="196728"/>
            <a:ext cx="5943600" cy="387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KHÁCH HÀNG CHÍNH</a:t>
            </a:r>
            <a:endParaRPr lang="en-US" sz="24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0" y="1061301"/>
            <a:ext cx="1264904" cy="98622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3" b="37724"/>
          <a:stretch/>
        </p:blipFill>
        <p:spPr>
          <a:xfrm>
            <a:off x="4391429" y="1247967"/>
            <a:ext cx="2648691" cy="4877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03" y="1066027"/>
            <a:ext cx="953659" cy="103123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1" b="15411"/>
          <a:stretch/>
        </p:blipFill>
        <p:spPr>
          <a:xfrm>
            <a:off x="5698644" y="5668016"/>
            <a:ext cx="2341572" cy="7199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242362" y="6620150"/>
            <a:ext cx="3747244" cy="191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vi-VN" sz="1400" i="1" dirty="0">
                <a:solidFill>
                  <a:schemeClr val="tx1"/>
                </a:solidFill>
              </a:rPr>
              <a:t>Customer’s Logo Belong To Customer Copyright </a:t>
            </a:r>
            <a:endParaRPr lang="en-US" sz="1400" i="1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4" y="4056069"/>
            <a:ext cx="1258253" cy="85266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67" y="5684227"/>
            <a:ext cx="1656141" cy="98513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92" y="5854503"/>
            <a:ext cx="2028444" cy="4056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4047681"/>
            <a:ext cx="1206062" cy="8040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3" y="2880428"/>
            <a:ext cx="2083189" cy="44075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2" b="33664"/>
          <a:stretch/>
        </p:blipFill>
        <p:spPr>
          <a:xfrm>
            <a:off x="4933577" y="2792322"/>
            <a:ext cx="2067176" cy="6037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71" y="4304698"/>
            <a:ext cx="1644629" cy="42044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93" y="4018508"/>
            <a:ext cx="1140105" cy="97785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8" b="19149"/>
          <a:stretch/>
        </p:blipFill>
        <p:spPr>
          <a:xfrm>
            <a:off x="1920868" y="4069655"/>
            <a:ext cx="1644629" cy="76009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4001549"/>
            <a:ext cx="927108" cy="92710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5892466"/>
            <a:ext cx="1946506" cy="32976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8"/>
          <a:stretch/>
        </p:blipFill>
        <p:spPr>
          <a:xfrm>
            <a:off x="10106420" y="2817731"/>
            <a:ext cx="1723888" cy="6866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06" y="2864427"/>
            <a:ext cx="1846318" cy="53672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037" y="1352478"/>
            <a:ext cx="1812264" cy="30581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8000" r="17689" b="8000"/>
          <a:stretch/>
        </p:blipFill>
        <p:spPr>
          <a:xfrm>
            <a:off x="3089129" y="1093710"/>
            <a:ext cx="1222341" cy="125368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14" y="1064784"/>
            <a:ext cx="1019397" cy="1019397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11602908" y="6351808"/>
            <a:ext cx="516076" cy="347909"/>
            <a:chOff x="9017460" y="3321106"/>
            <a:chExt cx="516076" cy="347909"/>
          </a:xfrm>
        </p:grpSpPr>
        <p:sp>
          <p:nvSpPr>
            <p:cNvPr id="66" name="Oval 65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03/52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56587" y="1148512"/>
            <a:ext cx="1126630" cy="100761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72" y="2709641"/>
            <a:ext cx="2360335" cy="768855"/>
          </a:xfrm>
          <a:prstGeom prst="rect">
            <a:avLst/>
          </a:prstGeom>
        </p:spPr>
      </p:pic>
      <p:pic>
        <p:nvPicPr>
          <p:cNvPr id="70" name="Picture 2" descr="File:Oehlins logo.svg - Wikimedia Commons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1" y="5781375"/>
            <a:ext cx="1537153" cy="6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05417" y="5834218"/>
            <a:ext cx="1870303" cy="50494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12424" y="4219749"/>
            <a:ext cx="2045951" cy="49070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591116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40743" y="2562851"/>
            <a:ext cx="2380431" cy="2272228"/>
            <a:chOff x="-114587" y="2557386"/>
            <a:chExt cx="2380431" cy="22722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39" t="20944" r="14774" b="14491"/>
            <a:stretch/>
          </p:blipFill>
          <p:spPr>
            <a:xfrm>
              <a:off x="-114587" y="2557386"/>
              <a:ext cx="2380431" cy="2272228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02" y="3307830"/>
              <a:ext cx="1386442" cy="809169"/>
            </a:xfrm>
            <a:prstGeom prst="rect">
              <a:avLst/>
            </a:prstGeom>
          </p:spPr>
        </p:pic>
      </p:grpSp>
      <p:sp>
        <p:nvSpPr>
          <p:cNvPr id="99" name="Title 1"/>
          <p:cNvSpPr txBox="1">
            <a:spLocks/>
          </p:cNvSpPr>
          <p:nvPr/>
        </p:nvSpPr>
        <p:spPr bwMode="auto">
          <a:xfrm>
            <a:off x="3045147" y="81245"/>
            <a:ext cx="4912066" cy="4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CỘT MỐC PHÁT TRIỂN</a:t>
            </a:r>
            <a:endParaRPr lang="en-US" sz="2400" dirty="0"/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D5A56533-C93E-4E8E-A208-D7F4EA54BF1A}"/>
              </a:ext>
            </a:extLst>
          </p:cNvPr>
          <p:cNvSpPr/>
          <p:nvPr/>
        </p:nvSpPr>
        <p:spPr>
          <a:xfrm rot="10800000" flipH="1">
            <a:off x="-1968896" y="856065"/>
            <a:ext cx="4536505" cy="5688632"/>
          </a:xfrm>
          <a:prstGeom prst="arc">
            <a:avLst>
              <a:gd name="adj1" fmla="val 16890871"/>
              <a:gd name="adj2" fmla="val 4678302"/>
            </a:avLst>
          </a:prstGeom>
          <a:noFill/>
          <a:ln w="82550" cmpd="thickThin">
            <a:gradFill flip="none" rotWithShape="1">
              <a:gsLst>
                <a:gs pos="66000">
                  <a:srgbClr val="CCFF33"/>
                </a:gs>
                <a:gs pos="56000">
                  <a:srgbClr val="FF3399"/>
                </a:gs>
                <a:gs pos="25000">
                  <a:srgbClr val="51A9F5"/>
                </a:gs>
                <a:gs pos="46000">
                  <a:srgbClr val="FFFF00"/>
                </a:gs>
                <a:gs pos="37000">
                  <a:srgbClr val="FFCCCC"/>
                </a:gs>
                <a:gs pos="88000">
                  <a:srgbClr val="66FF33"/>
                </a:gs>
                <a:gs pos="77000">
                  <a:srgbClr val="9933FF"/>
                </a:gs>
                <a:gs pos="0">
                  <a:srgbClr val="92D050"/>
                </a:gs>
                <a:gs pos="14000">
                  <a:srgbClr val="FF99FF">
                    <a:alpha val="64000"/>
                    <a:lumMod val="91000"/>
                    <a:lumOff val="9000"/>
                  </a:srgbClr>
                </a:gs>
                <a:gs pos="98000">
                  <a:srgbClr val="FF7C80"/>
                </a:gs>
              </a:gsLst>
              <a:lin ang="5400000" scaled="1"/>
              <a:tileRect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4" name="Group 23"/>
          <p:cNvGrpSpPr/>
          <p:nvPr/>
        </p:nvGrpSpPr>
        <p:grpSpPr>
          <a:xfrm>
            <a:off x="782391" y="747606"/>
            <a:ext cx="5044944" cy="425951"/>
            <a:chOff x="760619" y="914817"/>
            <a:chExt cx="5044944" cy="425951"/>
          </a:xfrm>
        </p:grpSpPr>
        <p:sp>
          <p:nvSpPr>
            <p:cNvPr id="16" name="Rectangle 15"/>
            <p:cNvSpPr/>
            <p:nvPr/>
          </p:nvSpPr>
          <p:spPr>
            <a:xfrm>
              <a:off x="1400190" y="914817"/>
              <a:ext cx="4405373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Công ty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Eurocharm</a:t>
              </a:r>
              <a:r>
                <a:rPr kumimoji="0" lang="zh-TW" altLang="en-US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được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thành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lập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ở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Đài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Loan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.</a:t>
              </a:r>
              <a:endParaRPr kumimoji="0" lang="en-US" altLang="ja-JP" sz="1700" dirty="0">
                <a:solidFill>
                  <a:prstClr val="black"/>
                </a:solidFill>
                <a:ea typeface="Arial Unicode MS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60619" y="999997"/>
              <a:ext cx="595035" cy="340771"/>
              <a:chOff x="479816" y="884835"/>
              <a:chExt cx="595035" cy="340771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492838" y="884835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79816" y="966118"/>
                <a:ext cx="595035" cy="1737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1974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07" name="Straight Connector 206"/>
            <p:cNvCxnSpPr/>
            <p:nvPr/>
          </p:nvCxnSpPr>
          <p:spPr bwMode="auto">
            <a:xfrm>
              <a:off x="1313643" y="1124744"/>
              <a:ext cx="203872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1284995" y="1122525"/>
            <a:ext cx="10635828" cy="398734"/>
            <a:chOff x="1284995" y="1322394"/>
            <a:chExt cx="10635828" cy="398734"/>
          </a:xfrm>
        </p:grpSpPr>
        <p:sp>
          <p:nvSpPr>
            <p:cNvPr id="39" name="Rectangle 38"/>
            <p:cNvSpPr/>
            <p:nvPr/>
          </p:nvSpPr>
          <p:spPr>
            <a:xfrm>
              <a:off x="1945431" y="1322394"/>
              <a:ext cx="9975392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Công ty TNHH Công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Nghiệp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Chính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Xác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Việt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Nam 1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được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thành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lập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ở KCN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Khai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Quang, VY,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Vĩnh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ja-JP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Phúc</a:t>
              </a:r>
              <a:r>
                <a:rPr kumimoji="0" lang="en-US" altLang="ja-JP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VN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. </a:t>
              </a:r>
              <a:endParaRPr kumimoji="0" lang="en-US" sz="1700" dirty="0">
                <a:solidFill>
                  <a:prstClr val="black">
                    <a:lumMod val="75000"/>
                    <a:lumOff val="25000"/>
                  </a:prstClr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284995" y="1379229"/>
              <a:ext cx="595035" cy="341899"/>
              <a:chOff x="1085623" y="1222412"/>
              <a:chExt cx="595035" cy="341899"/>
            </a:xfrm>
          </p:grpSpPr>
          <p:sp>
            <p:nvSpPr>
              <p:cNvPr id="172" name="Oval 171"/>
              <p:cNvSpPr/>
              <p:nvPr/>
            </p:nvSpPr>
            <p:spPr bwMode="auto">
              <a:xfrm>
                <a:off x="1098645" y="1223540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085623" y="1222412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2001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10" name="Straight Connector 209"/>
            <p:cNvCxnSpPr/>
            <p:nvPr/>
          </p:nvCxnSpPr>
          <p:spPr bwMode="auto">
            <a:xfrm>
              <a:off x="1852867" y="1530249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1392729" y="5880800"/>
            <a:ext cx="10451896" cy="353256"/>
            <a:chOff x="632499" y="6416073"/>
            <a:chExt cx="10451896" cy="353256"/>
          </a:xfrm>
        </p:grpSpPr>
        <p:sp>
          <p:nvSpPr>
            <p:cNvPr id="50" name="Rectangle 49"/>
            <p:cNvSpPr/>
            <p:nvPr/>
          </p:nvSpPr>
          <p:spPr>
            <a:xfrm>
              <a:off x="1360644" y="6416073"/>
              <a:ext cx="9723751" cy="3532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Đầu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tư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máy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đúc</a:t>
              </a:r>
              <a:r>
                <a: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(HPDC)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mới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: </a:t>
              </a:r>
              <a:r>
                <a: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530T, 670T, 800T, 1000T, 1350T.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Dự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kiến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sản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xuất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từ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>
                  <a:solidFill>
                    <a:schemeClr val="tx1"/>
                  </a:solidFill>
                  <a:cs typeface="Times New Roman" panose="02020603050405020304" pitchFamily="18" charset="0"/>
                </a:rPr>
                <a:t>t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háng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10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năm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2022.</a:t>
              </a: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632499" y="6416903"/>
              <a:ext cx="595035" cy="341899"/>
              <a:chOff x="1564965" y="1680375"/>
              <a:chExt cx="595035" cy="341899"/>
            </a:xfrm>
          </p:grpSpPr>
          <p:sp>
            <p:nvSpPr>
              <p:cNvPr id="205" name="Oval 204"/>
              <p:cNvSpPr/>
              <p:nvPr/>
            </p:nvSpPr>
            <p:spPr bwMode="auto">
              <a:xfrm>
                <a:off x="1577987" y="1681503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1564965" y="168037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2022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11" name="Straight Connector 210"/>
            <p:cNvCxnSpPr/>
            <p:nvPr/>
          </p:nvCxnSpPr>
          <p:spPr bwMode="auto">
            <a:xfrm>
              <a:off x="1214355" y="6598869"/>
              <a:ext cx="203872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1624156" y="1501824"/>
            <a:ext cx="9676418" cy="391698"/>
            <a:chOff x="1667699" y="1803296"/>
            <a:chExt cx="9676418" cy="391698"/>
          </a:xfrm>
        </p:grpSpPr>
        <p:sp>
          <p:nvSpPr>
            <p:cNvPr id="42" name="Rectangle 41"/>
            <p:cNvSpPr/>
            <p:nvPr/>
          </p:nvSpPr>
          <p:spPr>
            <a:xfrm>
              <a:off x="2391461" y="1803296"/>
              <a:ext cx="8952656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Lắp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đặt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máy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dập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,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máy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uốn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ống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,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máy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hàn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robot,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dây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chuyền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sơn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nước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,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sơn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bột</a:t>
              </a:r>
              <a:r>
                <a:rPr kumimoji="0" lang="en-US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.</a:t>
              </a:r>
              <a:endParaRPr kumimoji="0" lang="en-US" altLang="zh-TW" sz="1700" dirty="0">
                <a:solidFill>
                  <a:prstClr val="black"/>
                </a:solidFill>
                <a:ea typeface="Arial Unicode MS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667699" y="1853095"/>
              <a:ext cx="595035" cy="341899"/>
              <a:chOff x="1564965" y="1680375"/>
              <a:chExt cx="595035" cy="341899"/>
            </a:xfrm>
          </p:grpSpPr>
          <p:sp>
            <p:nvSpPr>
              <p:cNvPr id="175" name="Oval 174"/>
              <p:cNvSpPr/>
              <p:nvPr/>
            </p:nvSpPr>
            <p:spPr bwMode="auto">
              <a:xfrm>
                <a:off x="1577987" y="1681503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1564965" y="168037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2002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12" name="Straight Connector 211"/>
            <p:cNvCxnSpPr/>
            <p:nvPr/>
          </p:nvCxnSpPr>
          <p:spPr bwMode="auto">
            <a:xfrm>
              <a:off x="2240646" y="1997307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1882686" y="1918555"/>
            <a:ext cx="9637047" cy="372779"/>
            <a:chOff x="1912747" y="2336141"/>
            <a:chExt cx="9637047" cy="372779"/>
          </a:xfrm>
        </p:grpSpPr>
        <p:sp>
          <p:nvSpPr>
            <p:cNvPr id="40" name="Rectangle 39"/>
            <p:cNvSpPr/>
            <p:nvPr/>
          </p:nvSpPr>
          <p:spPr>
            <a:xfrm>
              <a:off x="2597138" y="2336141"/>
              <a:ext cx="8952656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SG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Lắp</a:t>
              </a:r>
              <a:r>
                <a:rPr kumimoji="0" lang="en-SG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SG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đặt</a:t>
              </a:r>
              <a:r>
                <a:rPr kumimoji="0" lang="en-SG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SG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máy</a:t>
              </a:r>
              <a:r>
                <a:rPr kumimoji="0" lang="en-SG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SG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đúc</a:t>
              </a:r>
              <a:r>
                <a:rPr kumimoji="0" lang="en-SG" altLang="zh-TW" sz="1700" dirty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SG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(HPDC) </a:t>
              </a:r>
              <a:r>
                <a:rPr kumimoji="0" lang="en-SG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và</a:t>
              </a:r>
              <a:r>
                <a:rPr kumimoji="0" lang="en-SG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SG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máy</a:t>
              </a:r>
              <a:r>
                <a:rPr kumimoji="0" lang="en-SG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SG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gia</a:t>
              </a:r>
              <a:r>
                <a:rPr kumimoji="0" lang="en-SG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SG" altLang="zh-TW" sz="1700" dirty="0" err="1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công</a:t>
              </a:r>
              <a:r>
                <a:rPr kumimoji="0" lang="en-SG" altLang="zh-TW" sz="1700" dirty="0" smtClean="0">
                  <a:solidFill>
                    <a:prstClr val="black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CNC/MC.</a:t>
              </a:r>
              <a:endParaRPr kumimoji="0" lang="en-SG" altLang="zh-TW" sz="1700" dirty="0">
                <a:solidFill>
                  <a:prstClr val="black"/>
                </a:solidFill>
                <a:ea typeface="Arial Unicode MS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1912747" y="2367021"/>
              <a:ext cx="595035" cy="341899"/>
              <a:chOff x="1564965" y="1680375"/>
              <a:chExt cx="595035" cy="341899"/>
            </a:xfrm>
          </p:grpSpPr>
          <p:sp>
            <p:nvSpPr>
              <p:cNvPr id="181" name="Oval 180"/>
              <p:cNvSpPr/>
              <p:nvPr/>
            </p:nvSpPr>
            <p:spPr bwMode="auto">
              <a:xfrm>
                <a:off x="1577987" y="1681503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564965" y="168037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2003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13" name="Straight Connector 212"/>
            <p:cNvCxnSpPr/>
            <p:nvPr/>
          </p:nvCxnSpPr>
          <p:spPr bwMode="auto">
            <a:xfrm>
              <a:off x="2482071" y="2535231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2062730" y="2313108"/>
            <a:ext cx="3363135" cy="365755"/>
            <a:chOff x="2111110" y="2797869"/>
            <a:chExt cx="3363135" cy="365755"/>
          </a:xfrm>
        </p:grpSpPr>
        <p:sp>
          <p:nvSpPr>
            <p:cNvPr id="43" name="Rectangle 42"/>
            <p:cNvSpPr/>
            <p:nvPr/>
          </p:nvSpPr>
          <p:spPr>
            <a:xfrm>
              <a:off x="2816145" y="2797869"/>
              <a:ext cx="2658100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kumimoji="0"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Lắp</a:t>
              </a:r>
              <a:r>
                <a:rPr kumimoji="0"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đặt</a:t>
              </a:r>
              <a:r>
                <a:rPr kumimoji="0"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dây</a:t>
              </a:r>
              <a:r>
                <a:rPr kumimoji="0"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chuyền</a:t>
              </a:r>
              <a:r>
                <a:rPr kumimoji="0"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sơn</a:t>
              </a:r>
              <a:r>
                <a:rPr kumimoji="0"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ED.</a:t>
              </a:r>
              <a:endParaRPr lang="en-US" sz="1700" dirty="0"/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2111110" y="2821725"/>
              <a:ext cx="595035" cy="341899"/>
              <a:chOff x="1564965" y="1680375"/>
              <a:chExt cx="595035" cy="341899"/>
            </a:xfrm>
          </p:grpSpPr>
          <p:sp>
            <p:nvSpPr>
              <p:cNvPr id="184" name="Oval 183"/>
              <p:cNvSpPr/>
              <p:nvPr/>
            </p:nvSpPr>
            <p:spPr bwMode="auto">
              <a:xfrm>
                <a:off x="1577987" y="1681503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1564965" y="168037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2004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14" name="Straight Connector 213"/>
            <p:cNvCxnSpPr/>
            <p:nvPr/>
          </p:nvCxnSpPr>
          <p:spPr bwMode="auto">
            <a:xfrm>
              <a:off x="2683278" y="2990602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17" name="Group 16"/>
          <p:cNvGrpSpPr/>
          <p:nvPr/>
        </p:nvGrpSpPr>
        <p:grpSpPr>
          <a:xfrm>
            <a:off x="2211937" y="2751850"/>
            <a:ext cx="3446075" cy="353943"/>
            <a:chOff x="2182907" y="3283960"/>
            <a:chExt cx="3446075" cy="353943"/>
          </a:xfrm>
        </p:grpSpPr>
        <p:sp>
          <p:nvSpPr>
            <p:cNvPr id="44" name="Rectangle 43"/>
            <p:cNvSpPr/>
            <p:nvPr/>
          </p:nvSpPr>
          <p:spPr>
            <a:xfrm>
              <a:off x="2866686" y="3283960"/>
              <a:ext cx="276229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TW" sz="1700" dirty="0" err="1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Lắp</a:t>
              </a:r>
              <a:r>
                <a:rPr kumimoji="0" lang="en-US" altLang="zh-TW" sz="1700" dirty="0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đặt</a:t>
              </a:r>
              <a:r>
                <a:rPr kumimoji="0" lang="en-US" altLang="zh-TW" sz="1700" dirty="0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máy</a:t>
              </a:r>
              <a:r>
                <a:rPr kumimoji="0" lang="en-US" altLang="zh-TW" sz="1700" dirty="0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robot </a:t>
              </a:r>
              <a:r>
                <a:rPr kumimoji="0" lang="en-US" altLang="zh-TW" sz="1700" dirty="0" err="1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hàn</a:t>
              </a:r>
              <a:r>
                <a:rPr kumimoji="0" lang="en-US" altLang="zh-TW" sz="1700" dirty="0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700" dirty="0" err="1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nhôm</a:t>
              </a:r>
              <a:r>
                <a:rPr kumimoji="0" lang="en-US" altLang="zh-TW" sz="1700" dirty="0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.</a:t>
              </a:r>
              <a:endParaRPr kumimoji="0" lang="en-US" altLang="zh-TW" sz="1700" dirty="0">
                <a:solidFill>
                  <a:schemeClr val="tx1"/>
                </a:solidFill>
                <a:ea typeface="Arial Unicode MS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2182907" y="3291655"/>
              <a:ext cx="595035" cy="341899"/>
              <a:chOff x="1564965" y="1680375"/>
              <a:chExt cx="595035" cy="341899"/>
            </a:xfrm>
          </p:grpSpPr>
          <p:sp>
            <p:nvSpPr>
              <p:cNvPr id="187" name="Oval 186"/>
              <p:cNvSpPr/>
              <p:nvPr/>
            </p:nvSpPr>
            <p:spPr bwMode="auto">
              <a:xfrm>
                <a:off x="1577987" y="1681503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1564965" y="168037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2013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15" name="Straight Connector 214"/>
            <p:cNvCxnSpPr/>
            <p:nvPr/>
          </p:nvCxnSpPr>
          <p:spPr bwMode="auto">
            <a:xfrm>
              <a:off x="2756351" y="3467140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2285066" y="3154898"/>
            <a:ext cx="7694181" cy="368196"/>
            <a:chOff x="2219750" y="3692225"/>
            <a:chExt cx="7694181" cy="368196"/>
          </a:xfrm>
        </p:grpSpPr>
        <p:sp>
          <p:nvSpPr>
            <p:cNvPr id="45" name="Rectangle 44"/>
            <p:cNvSpPr/>
            <p:nvPr/>
          </p:nvSpPr>
          <p:spPr>
            <a:xfrm>
              <a:off x="2924963" y="3692225"/>
              <a:ext cx="6988968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Lắp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đặt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máy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cắt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laser (3D),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máy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cắt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laser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ống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.</a:t>
              </a:r>
              <a:endParaRPr lang="en-US" altLang="zh-TW" sz="17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2219750" y="3718522"/>
              <a:ext cx="595035" cy="341899"/>
              <a:chOff x="1564965" y="1680375"/>
              <a:chExt cx="595035" cy="341899"/>
            </a:xfrm>
          </p:grpSpPr>
          <p:sp>
            <p:nvSpPr>
              <p:cNvPr id="190" name="Oval 189"/>
              <p:cNvSpPr/>
              <p:nvPr/>
            </p:nvSpPr>
            <p:spPr bwMode="auto">
              <a:xfrm>
                <a:off x="1577987" y="1681503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564965" y="168037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2015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16" name="Straight Connector 215"/>
            <p:cNvCxnSpPr/>
            <p:nvPr/>
          </p:nvCxnSpPr>
          <p:spPr bwMode="auto">
            <a:xfrm>
              <a:off x="2794493" y="3886489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2290392" y="4059976"/>
            <a:ext cx="9814930" cy="356175"/>
            <a:chOff x="2141512" y="4585097"/>
            <a:chExt cx="9814930" cy="356175"/>
          </a:xfrm>
        </p:grpSpPr>
        <p:grpSp>
          <p:nvGrpSpPr>
            <p:cNvPr id="7" name="Group 6"/>
            <p:cNvGrpSpPr/>
            <p:nvPr/>
          </p:nvGrpSpPr>
          <p:grpSpPr>
            <a:xfrm>
              <a:off x="2141512" y="4585097"/>
              <a:ext cx="9814930" cy="356175"/>
              <a:chOff x="2141512" y="4576632"/>
              <a:chExt cx="9814930" cy="356175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825527" y="4576632"/>
                <a:ext cx="9130915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Nhà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máy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số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5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hoạt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động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với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tổng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diện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tích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43,300m</a:t>
                </a:r>
                <a:r>
                  <a:rPr lang="en-US" altLang="zh-TW" sz="1700" baseline="300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&amp;</a:t>
                </a:r>
                <a:r>
                  <a:rPr lang="en-US" altLang="zh-TW" sz="1700" baseline="300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itchFamily="18" charset="0"/>
                  </a:rPr>
                  <a:t>lắp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itchFamily="18" charset="0"/>
                  </a:rPr>
                  <a:t>đặt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itchFamily="18" charset="0"/>
                  </a:rPr>
                  <a:t>dây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itchFamily="18" charset="0"/>
                  </a:rPr>
                  <a:t>chuyền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itchFamily="18" charset="0"/>
                  </a:rPr>
                  <a:t>dập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itchFamily="18" charset="0"/>
                  </a:rPr>
                  <a:t>nóng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itchFamily="18" charset="0"/>
                  </a:rPr>
                  <a:t>nhôm</a:t>
                </a:r>
                <a:r>
                  <a:rPr lang="en-US" altLang="zh-TW" sz="170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itchFamily="18" charset="0"/>
                  </a:rPr>
                  <a:t> 1000T</a:t>
                </a:r>
                <a:r>
                  <a:rPr lang="en-US" altLang="zh-TW" sz="17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2141512" y="4590908"/>
                <a:ext cx="595035" cy="341899"/>
                <a:chOff x="1564965" y="1680375"/>
                <a:chExt cx="595035" cy="341899"/>
              </a:xfrm>
            </p:grpSpPr>
            <p:sp>
              <p:nvSpPr>
                <p:cNvPr id="193" name="Oval 192"/>
                <p:cNvSpPr/>
                <p:nvPr/>
              </p:nvSpPr>
              <p:spPr bwMode="auto">
                <a:xfrm>
                  <a:off x="1577987" y="1681503"/>
                  <a:ext cx="554461" cy="340771"/>
                </a:xfrm>
                <a:prstGeom prst="ellipse">
                  <a:avLst/>
                </a:prstGeom>
                <a:gradFill flip="none" rotWithShape="1">
                  <a:gsLst>
                    <a:gs pos="38000">
                      <a:schemeClr val="accent1">
                        <a:lumMod val="0"/>
                        <a:lumOff val="100000"/>
                      </a:schemeClr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rgbClr val="CCFF33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新細明體" pitchFamily="18" charset="-120"/>
                  </a:endParaRP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1564965" y="1680375"/>
                  <a:ext cx="595035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rgbClr val="FF0000"/>
                      </a:solidFill>
                    </a:rPr>
                    <a:t>2018</a:t>
                  </a:r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217" name="Straight Connector 216"/>
            <p:cNvCxnSpPr/>
            <p:nvPr/>
          </p:nvCxnSpPr>
          <p:spPr bwMode="auto">
            <a:xfrm>
              <a:off x="2711860" y="4765924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9" name="Group 8"/>
          <p:cNvGrpSpPr/>
          <p:nvPr/>
        </p:nvGrpSpPr>
        <p:grpSpPr>
          <a:xfrm>
            <a:off x="2183824" y="4533562"/>
            <a:ext cx="9021257" cy="355666"/>
            <a:chOff x="1972702" y="5135377"/>
            <a:chExt cx="9021257" cy="355666"/>
          </a:xfrm>
        </p:grpSpPr>
        <p:grpSp>
          <p:nvGrpSpPr>
            <p:cNvPr id="6" name="Group 5"/>
            <p:cNvGrpSpPr/>
            <p:nvPr/>
          </p:nvGrpSpPr>
          <p:grpSpPr>
            <a:xfrm>
              <a:off x="1972702" y="5135377"/>
              <a:ext cx="9021257" cy="355666"/>
              <a:chOff x="1972702" y="5135377"/>
              <a:chExt cx="9021257" cy="35566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624488" y="5137100"/>
                <a:ext cx="836947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Lắp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đặt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dây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chuyền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làm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nguyên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liệu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ống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hàn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&amp;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lắp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đặt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thêm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dây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chuyền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dập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thủy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lực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1200T.</a:t>
                </a:r>
                <a:endPara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5" name="Group 194"/>
              <p:cNvGrpSpPr/>
              <p:nvPr/>
            </p:nvGrpSpPr>
            <p:grpSpPr>
              <a:xfrm>
                <a:off x="1972702" y="5135377"/>
                <a:ext cx="595035" cy="341899"/>
                <a:chOff x="1564965" y="1680375"/>
                <a:chExt cx="595035" cy="341899"/>
              </a:xfrm>
            </p:grpSpPr>
            <p:sp>
              <p:nvSpPr>
                <p:cNvPr id="196" name="Oval 195"/>
                <p:cNvSpPr/>
                <p:nvPr/>
              </p:nvSpPr>
              <p:spPr bwMode="auto">
                <a:xfrm>
                  <a:off x="1577987" y="1681503"/>
                  <a:ext cx="554461" cy="340771"/>
                </a:xfrm>
                <a:prstGeom prst="ellipse">
                  <a:avLst/>
                </a:prstGeom>
                <a:gradFill flip="none" rotWithShape="1">
                  <a:gsLst>
                    <a:gs pos="38000">
                      <a:schemeClr val="accent1">
                        <a:lumMod val="0"/>
                        <a:lumOff val="100000"/>
                      </a:schemeClr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rgbClr val="CCFF33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新細明體" pitchFamily="18" charset="-120"/>
                  </a:endParaRP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1564965" y="1680375"/>
                  <a:ext cx="595035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rgbClr val="FF0000"/>
                      </a:solidFill>
                    </a:rPr>
                    <a:t>2019</a:t>
                  </a:r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218" name="Straight Connector 217"/>
            <p:cNvCxnSpPr/>
            <p:nvPr/>
          </p:nvCxnSpPr>
          <p:spPr bwMode="auto">
            <a:xfrm>
              <a:off x="2539262" y="5325011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10" name="Group 9"/>
          <p:cNvGrpSpPr/>
          <p:nvPr/>
        </p:nvGrpSpPr>
        <p:grpSpPr>
          <a:xfrm>
            <a:off x="2004868" y="4964076"/>
            <a:ext cx="7871616" cy="353943"/>
            <a:chOff x="1677194" y="5586840"/>
            <a:chExt cx="7871616" cy="353943"/>
          </a:xfrm>
        </p:grpSpPr>
        <p:grpSp>
          <p:nvGrpSpPr>
            <p:cNvPr id="5" name="Group 4"/>
            <p:cNvGrpSpPr/>
            <p:nvPr/>
          </p:nvGrpSpPr>
          <p:grpSpPr>
            <a:xfrm>
              <a:off x="1677194" y="5586840"/>
              <a:ext cx="7871616" cy="353943"/>
              <a:chOff x="1677194" y="5586840"/>
              <a:chExt cx="7871616" cy="353943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345299" y="5586840"/>
                <a:ext cx="7203511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Lắp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đặt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dây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chuyền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đúc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trọng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700" dirty="0" err="1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lực</a:t>
                </a:r>
                <a:r>
                  <a:rPr kumimoji="0" lang="en-US" altLang="zh-TW" sz="1700" dirty="0" smtClean="0">
                    <a:solidFill>
                      <a:schemeClr val="tx1"/>
                    </a:solidFill>
                    <a:ea typeface="Arial Unicode MS" pitchFamily="34" charset="-120"/>
                    <a:cs typeface="Times New Roman" panose="02020603050405020304" pitchFamily="18" charset="0"/>
                  </a:rPr>
                  <a:t> (GDC)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(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Đã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chuyển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giao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cho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sz="1700" dirty="0" err="1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công</a:t>
                </a:r>
                <a:r>
                  <a:rPr lang="en-US" altLang="zh-TW" sz="1700" dirty="0" smtClean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ty VLHM)</a:t>
                </a:r>
                <a:endPara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>
                <a:off x="1677194" y="5590856"/>
                <a:ext cx="595035" cy="341899"/>
                <a:chOff x="1564965" y="1680375"/>
                <a:chExt cx="595035" cy="341899"/>
              </a:xfrm>
            </p:grpSpPr>
            <p:sp>
              <p:nvSpPr>
                <p:cNvPr id="199" name="Oval 198"/>
                <p:cNvSpPr/>
                <p:nvPr/>
              </p:nvSpPr>
              <p:spPr bwMode="auto">
                <a:xfrm>
                  <a:off x="1577987" y="1681503"/>
                  <a:ext cx="554461" cy="340771"/>
                </a:xfrm>
                <a:prstGeom prst="ellipse">
                  <a:avLst/>
                </a:prstGeom>
                <a:gradFill flip="none" rotWithShape="1">
                  <a:gsLst>
                    <a:gs pos="38000">
                      <a:schemeClr val="accent1">
                        <a:lumMod val="0"/>
                        <a:lumOff val="100000"/>
                      </a:schemeClr>
                    </a:gs>
                    <a:gs pos="0">
                      <a:schemeClr val="accent1">
                        <a:lumMod val="0"/>
                        <a:lumOff val="100000"/>
                      </a:schemeClr>
                    </a:gs>
                    <a:gs pos="100000">
                      <a:srgbClr val="CCFF33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4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ea typeface="新細明體" pitchFamily="18" charset="-120"/>
                  </a:endParaRP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1564965" y="1680375"/>
                  <a:ext cx="595035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rgbClr val="FF0000"/>
                      </a:solidFill>
                    </a:rPr>
                    <a:t>2020</a:t>
                  </a:r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cxnSp>
          <p:nvCxnSpPr>
            <p:cNvPr id="219" name="Straight Connector 218"/>
            <p:cNvCxnSpPr/>
            <p:nvPr/>
          </p:nvCxnSpPr>
          <p:spPr bwMode="auto">
            <a:xfrm>
              <a:off x="2241312" y="5764650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4" name="Group 3"/>
          <p:cNvGrpSpPr/>
          <p:nvPr/>
        </p:nvGrpSpPr>
        <p:grpSpPr>
          <a:xfrm>
            <a:off x="1771528" y="5436237"/>
            <a:ext cx="10690041" cy="353943"/>
            <a:chOff x="1286314" y="5998722"/>
            <a:chExt cx="10690041" cy="353943"/>
          </a:xfrm>
        </p:grpSpPr>
        <p:sp>
          <p:nvSpPr>
            <p:cNvPr id="49" name="Rectangle 48"/>
            <p:cNvSpPr/>
            <p:nvPr/>
          </p:nvSpPr>
          <p:spPr>
            <a:xfrm>
              <a:off x="1991544" y="5998722"/>
              <a:ext cx="9984811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700" dirty="0" err="1">
                  <a:solidFill>
                    <a:schemeClr val="tx1"/>
                  </a:solidFill>
                  <a:cs typeface="Times New Roman" panose="02020603050405020304" pitchFamily="18" charset="0"/>
                </a:rPr>
                <a:t>Nhà</a:t>
              </a:r>
              <a:r>
                <a: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>
                  <a:solidFill>
                    <a:schemeClr val="tx1"/>
                  </a:solidFill>
                  <a:cs typeface="Times New Roman" panose="02020603050405020304" pitchFamily="18" charset="0"/>
                </a:rPr>
                <a:t>máy</a:t>
              </a:r>
              <a:r>
                <a: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>
                  <a:solidFill>
                    <a:schemeClr val="tx1"/>
                  </a:solidFill>
                  <a:cs typeface="Times New Roman" panose="02020603050405020304" pitchFamily="18" charset="0"/>
                </a:rPr>
                <a:t>số</a:t>
              </a:r>
              <a:r>
                <a: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6 </a:t>
              </a:r>
              <a:r>
                <a:rPr lang="en-US" altLang="zh-TW" sz="1700" dirty="0" err="1">
                  <a:solidFill>
                    <a:schemeClr val="tx1"/>
                  </a:solidFill>
                  <a:cs typeface="Times New Roman" panose="02020603050405020304" pitchFamily="18" charset="0"/>
                </a:rPr>
                <a:t>hoạt</a:t>
              </a:r>
              <a:r>
                <a: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>
                  <a:solidFill>
                    <a:schemeClr val="tx1"/>
                  </a:solidFill>
                  <a:cs typeface="Times New Roman" panose="02020603050405020304" pitchFamily="18" charset="0"/>
                </a:rPr>
                <a:t>động</a:t>
              </a:r>
              <a:r>
                <a:rPr kumimoji="0" lang="en-US" altLang="zh-TW" sz="1700" dirty="0" smtClean="0">
                  <a:solidFill>
                    <a:schemeClr val="tx1"/>
                  </a:solidFill>
                  <a:ea typeface="Arial Unicode MS" pitchFamily="34" charset="-120"/>
                  <a:cs typeface="Times New Roman" panose="02020603050405020304" pitchFamily="18" charset="0"/>
                </a:rPr>
                <a:t>.</a:t>
              </a:r>
              <a:endParaRPr kumimoji="0" lang="en-US" altLang="zh-TW" sz="1700" dirty="0">
                <a:solidFill>
                  <a:schemeClr val="tx1"/>
                </a:solidFill>
                <a:ea typeface="Arial Unicode MS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1286314" y="6008595"/>
              <a:ext cx="595035" cy="341899"/>
              <a:chOff x="1564965" y="1680375"/>
              <a:chExt cx="595035" cy="341899"/>
            </a:xfrm>
          </p:grpSpPr>
          <p:sp>
            <p:nvSpPr>
              <p:cNvPr id="202" name="Oval 201"/>
              <p:cNvSpPr/>
              <p:nvPr/>
            </p:nvSpPr>
            <p:spPr bwMode="auto">
              <a:xfrm>
                <a:off x="1577987" y="1681503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1564965" y="168037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2021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20" name="Straight Connector 219"/>
            <p:cNvCxnSpPr/>
            <p:nvPr/>
          </p:nvCxnSpPr>
          <p:spPr bwMode="auto">
            <a:xfrm>
              <a:off x="1863074" y="6188393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2330187" y="3600351"/>
            <a:ext cx="9514438" cy="353943"/>
            <a:chOff x="2253985" y="4159449"/>
            <a:chExt cx="9514438" cy="353943"/>
          </a:xfrm>
        </p:grpSpPr>
        <p:grpSp>
          <p:nvGrpSpPr>
            <p:cNvPr id="74" name="Group 73"/>
            <p:cNvGrpSpPr/>
            <p:nvPr/>
          </p:nvGrpSpPr>
          <p:grpSpPr>
            <a:xfrm>
              <a:off x="2253985" y="4167989"/>
              <a:ext cx="595035" cy="341899"/>
              <a:chOff x="1564965" y="1680375"/>
              <a:chExt cx="595035" cy="341899"/>
            </a:xfrm>
          </p:grpSpPr>
          <p:sp>
            <p:nvSpPr>
              <p:cNvPr id="75" name="Oval 74"/>
              <p:cNvSpPr/>
              <p:nvPr/>
            </p:nvSpPr>
            <p:spPr bwMode="auto">
              <a:xfrm>
                <a:off x="1577987" y="1681503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564965" y="168037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2016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80" name="Straight Connector 79"/>
            <p:cNvCxnSpPr/>
            <p:nvPr/>
          </p:nvCxnSpPr>
          <p:spPr bwMode="auto">
            <a:xfrm>
              <a:off x="2821468" y="4341380"/>
              <a:ext cx="185338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  <p:sp>
          <p:nvSpPr>
            <p:cNvPr id="81" name="Rectangle 80"/>
            <p:cNvSpPr/>
            <p:nvPr/>
          </p:nvSpPr>
          <p:spPr>
            <a:xfrm>
              <a:off x="2940201" y="4159449"/>
              <a:ext cx="8828222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Lắp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đặt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dây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chuyền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dập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nóng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1000T </a:t>
              </a:r>
              <a:r>
                <a:rPr lang="en-US" altLang="zh-TW" sz="1700" dirty="0">
                  <a:solidFill>
                    <a:schemeClr val="tx1"/>
                  </a:solidFill>
                  <a:cs typeface="Times New Roman" pitchFamily="18" charset="0"/>
                </a:rPr>
                <a:t>&amp; 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itchFamily="18" charset="0"/>
                </a:rPr>
                <a:t>1600T (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itchFamily="18" charset="0"/>
                </a:rPr>
                <a:t>Đã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itchFamily="18" charset="0"/>
                </a:rPr>
                <a:t>chuyển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itchFamily="18" charset="0"/>
                </a:rPr>
                <a:t>giao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itchFamily="18" charset="0"/>
                </a:rPr>
                <a:t>cho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itchFamily="18" charset="0"/>
                </a:rPr>
                <a:t>liên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itchFamily="18" charset="0"/>
                </a:rPr>
                <a:t>doanh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itchFamily="18" charset="0"/>
                </a:rPr>
                <a:t> VKD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itchFamily="18" charset="0"/>
                </a:rPr>
                <a:t>vào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itchFamily="18" charset="0"/>
                </a:rPr>
                <a:t>năm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itchFamily="18" charset="0"/>
                </a:rPr>
                <a:t> 2020</a:t>
              </a:r>
              <a:endParaRPr lang="en-US" altLang="zh-TW" sz="1700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613794" y="6312091"/>
            <a:ext cx="516076" cy="347909"/>
            <a:chOff x="9017460" y="3321106"/>
            <a:chExt cx="516076" cy="347909"/>
          </a:xfrm>
        </p:grpSpPr>
        <p:sp>
          <p:nvSpPr>
            <p:cNvPr id="90" name="Oval 89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91" name="TextBox 90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04/52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34893" y="6315417"/>
            <a:ext cx="7079443" cy="353943"/>
            <a:chOff x="632499" y="6416072"/>
            <a:chExt cx="7079443" cy="353943"/>
          </a:xfrm>
        </p:grpSpPr>
        <p:sp>
          <p:nvSpPr>
            <p:cNvPr id="94" name="Rectangle 93"/>
            <p:cNvSpPr/>
            <p:nvPr/>
          </p:nvSpPr>
          <p:spPr>
            <a:xfrm>
              <a:off x="1476168" y="6416072"/>
              <a:ext cx="6235774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Đầu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tư</a:t>
              </a:r>
              <a:r>
                <a:rPr lang="en-US" altLang="zh-TW" sz="17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máy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hàn</a:t>
              </a:r>
              <a:r>
                <a:rPr lang="en-US" altLang="zh-TW" sz="1700" dirty="0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 ma </a:t>
              </a:r>
              <a:r>
                <a:rPr lang="en-US" altLang="zh-TW" sz="1700" dirty="0" err="1" smtClean="0">
                  <a:solidFill>
                    <a:schemeClr val="tx1"/>
                  </a:solidFill>
                  <a:cs typeface="Times New Roman" panose="02020603050405020304" pitchFamily="18" charset="0"/>
                </a:rPr>
                <a:t>sát</a:t>
              </a:r>
              <a:endParaRPr lang="en-US" altLang="zh-TW" sz="17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32499" y="6416903"/>
              <a:ext cx="595035" cy="341899"/>
              <a:chOff x="1564965" y="1680375"/>
              <a:chExt cx="595035" cy="341899"/>
            </a:xfrm>
          </p:grpSpPr>
          <p:sp>
            <p:nvSpPr>
              <p:cNvPr id="97" name="Oval 96"/>
              <p:cNvSpPr/>
              <p:nvPr/>
            </p:nvSpPr>
            <p:spPr bwMode="auto">
              <a:xfrm>
                <a:off x="1577987" y="1681503"/>
                <a:ext cx="554461" cy="340771"/>
              </a:xfrm>
              <a:prstGeom prst="ellipse">
                <a:avLst/>
              </a:prstGeom>
              <a:gradFill flip="none" rotWithShape="1">
                <a:gsLst>
                  <a:gs pos="3800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rgbClr val="CCFF33"/>
                  </a:gs>
                </a:gsLst>
                <a:path path="circle">
                  <a:fillToRect l="50000" t="-80000" r="50000" b="180000"/>
                </a:path>
                <a:tileRect/>
              </a:gra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ea typeface="新細明體" pitchFamily="18" charset="-12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564965" y="1680375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0000"/>
                    </a:solidFill>
                  </a:rPr>
                  <a:t>2023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96" name="Straight Connector 95"/>
            <p:cNvCxnSpPr/>
            <p:nvPr/>
          </p:nvCxnSpPr>
          <p:spPr bwMode="auto">
            <a:xfrm>
              <a:off x="1212186" y="6598869"/>
              <a:ext cx="271354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oval" w="sm" len="sm"/>
              <a:tailEnd type="stealth" w="sm" len="sm"/>
            </a:ln>
            <a:effectLst/>
          </p:spPr>
        </p:cxnSp>
      </p:grpSp>
      <p:sp>
        <p:nvSpPr>
          <p:cNvPr id="100" name="Rectangle 99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835210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8" r="7593"/>
          <a:stretch/>
        </p:blipFill>
        <p:spPr>
          <a:xfrm>
            <a:off x="9336360" y="752573"/>
            <a:ext cx="2834712" cy="60735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" y="752573"/>
            <a:ext cx="9461986" cy="60735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514" y="1532283"/>
            <a:ext cx="395605" cy="175824"/>
          </a:xfrm>
          <a:prstGeom prst="rect">
            <a:avLst/>
          </a:prstGeom>
        </p:spPr>
      </p:pic>
      <p:cxnSp>
        <p:nvCxnSpPr>
          <p:cNvPr id="71" name="Curved Connector 70"/>
          <p:cNvCxnSpPr/>
          <p:nvPr/>
        </p:nvCxnSpPr>
        <p:spPr bwMode="auto">
          <a:xfrm>
            <a:off x="-736163" y="2314524"/>
            <a:ext cx="914400" cy="914400"/>
          </a:xfrm>
          <a:prstGeom prst="curvedConnector3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 rot="20853098">
            <a:off x="2784899" y="2682847"/>
            <a:ext cx="319572" cy="160787"/>
            <a:chOff x="7720688" y="5922219"/>
            <a:chExt cx="753533" cy="344661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90277">
              <a:off x="7720688" y="5942307"/>
              <a:ext cx="635186" cy="32457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588802">
              <a:off x="7949137" y="5922219"/>
              <a:ext cx="525084" cy="1387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35" y="2172965"/>
            <a:ext cx="1346065" cy="8439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8" name="Rounded Rectangle 67"/>
          <p:cNvSpPr/>
          <p:nvPr/>
        </p:nvSpPr>
        <p:spPr bwMode="auto">
          <a:xfrm>
            <a:off x="2998413" y="2187013"/>
            <a:ext cx="1219199" cy="230253"/>
          </a:xfrm>
          <a:prstGeom prst="roundRect">
            <a:avLst/>
          </a:prstGeom>
          <a:solidFill>
            <a:srgbClr val="FF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200" b="1" dirty="0" err="1" smtClean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Noibai</a:t>
            </a:r>
            <a:r>
              <a:rPr lang="en-US" altLang="zh-TW" sz="1200" b="1" dirty="0" smtClean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 Airport</a:t>
            </a:r>
            <a:endParaRPr lang="en-US" altLang="zh-TW" sz="1200" b="1" dirty="0">
              <a:solidFill>
                <a:schemeClr val="tx1"/>
              </a:solidFill>
              <a:ea typeface="微軟正黑體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b="42650"/>
          <a:stretch/>
        </p:blipFill>
        <p:spPr>
          <a:xfrm>
            <a:off x="1919536" y="752573"/>
            <a:ext cx="2213236" cy="12270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4934383" y="777828"/>
          <a:ext cx="4428334" cy="1341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63458">
                  <a:extLst>
                    <a:ext uri="{9D8B030D-6E8A-4147-A177-3AD203B41FA5}">
                      <a16:colId xmlns:a16="http://schemas.microsoft.com/office/drawing/2014/main" val="4128133201"/>
                    </a:ext>
                  </a:extLst>
                </a:gridCol>
                <a:gridCol w="928408">
                  <a:extLst>
                    <a:ext uri="{9D8B030D-6E8A-4147-A177-3AD203B41FA5}">
                      <a16:colId xmlns:a16="http://schemas.microsoft.com/office/drawing/2014/main" val="2622251062"/>
                    </a:ext>
                  </a:extLst>
                </a:gridCol>
                <a:gridCol w="936468">
                  <a:extLst>
                    <a:ext uri="{9D8B030D-6E8A-4147-A177-3AD203B41FA5}">
                      <a16:colId xmlns:a16="http://schemas.microsoft.com/office/drawing/2014/main" val="3306168782"/>
                    </a:ext>
                  </a:extLst>
                </a:gridCol>
              </a:tblGrid>
              <a:tr h="3889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Route</a:t>
                      </a:r>
                      <a:endParaRPr lang="en-US" sz="14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en-US" sz="14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9083652"/>
                  </a:ext>
                </a:extLst>
              </a:tr>
              <a:tr h="2305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VPIC1 KQ I.Z – VPIC1 BA2 I.Z</a:t>
                      </a:r>
                      <a:endParaRPr lang="en-US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min.</a:t>
                      </a:r>
                      <a:endParaRPr lang="en-US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51532129"/>
                  </a:ext>
                </a:extLst>
              </a:tr>
              <a:tr h="2305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VPIC1 – NOIBAI AIRPORT</a:t>
                      </a:r>
                      <a:endParaRPr lang="en-US" sz="12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r>
                        <a:rPr lang="en-US" sz="1200" b="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min.</a:t>
                      </a:r>
                      <a:endParaRPr lang="en-US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78506402"/>
                  </a:ext>
                </a:extLst>
              </a:tr>
              <a:tr h="2305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VPIC1 – HAIPHONG SEAPORT</a:t>
                      </a:r>
                      <a:endParaRPr lang="en-US" sz="1200" b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  <a:endParaRPr lang="en-US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 hours.</a:t>
                      </a:r>
                      <a:endParaRPr lang="en-US" sz="12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FFCC"/>
                        </a:gs>
                        <a:gs pos="1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1488010"/>
                  </a:ext>
                </a:extLst>
              </a:tr>
            </a:tbl>
          </a:graphicData>
        </a:graphic>
      </p:graphicFrame>
      <p:sp>
        <p:nvSpPr>
          <p:cNvPr id="31" name="Rounded Rectangle 30"/>
          <p:cNvSpPr/>
          <p:nvPr/>
        </p:nvSpPr>
        <p:spPr bwMode="auto">
          <a:xfrm>
            <a:off x="2238973" y="1793123"/>
            <a:ext cx="1673445" cy="307005"/>
          </a:xfrm>
          <a:prstGeom prst="roundRect">
            <a:avLst/>
          </a:prstGeom>
          <a:gradFill flip="none" rotWithShape="1">
            <a:gsLst>
              <a:gs pos="0">
                <a:srgbClr val="CCFFCC">
                  <a:shade val="30000"/>
                  <a:satMod val="115000"/>
                </a:srgbClr>
              </a:gs>
              <a:gs pos="50000">
                <a:srgbClr val="CCFFCC">
                  <a:shade val="67500"/>
                  <a:satMod val="115000"/>
                </a:srgbClr>
              </a:gs>
              <a:gs pos="100000">
                <a:srgbClr val="CCFFCC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900" b="1" dirty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Factory </a:t>
            </a:r>
            <a:r>
              <a:rPr lang="en-US" altLang="zh-TW" sz="900" b="1" dirty="0" smtClean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No.6 </a:t>
            </a:r>
            <a:r>
              <a:rPr lang="en-US" altLang="zh-TW" sz="900" b="1" dirty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: In </a:t>
            </a:r>
            <a:r>
              <a:rPr lang="en-US" altLang="zh-TW" sz="900" b="1" dirty="0">
                <a:solidFill>
                  <a:srgbClr val="FF0000"/>
                </a:solidFill>
                <a:ea typeface="微軟正黑體" pitchFamily="34" charset="-120"/>
                <a:cs typeface="Times New Roman" panose="02020603050405020304" pitchFamily="18" charset="0"/>
              </a:rPr>
              <a:t>Ba Thien 2 </a:t>
            </a:r>
          </a:p>
          <a:p>
            <a:pPr algn="ctr">
              <a:spcBef>
                <a:spcPts val="0"/>
              </a:spcBef>
            </a:pPr>
            <a:r>
              <a:rPr lang="en-US" altLang="zh-TW" sz="900" b="1" dirty="0" smtClean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Area: 155,266㎡/Built</a:t>
            </a:r>
            <a:r>
              <a:rPr lang="en-US" altLang="zh-TW" sz="900" b="1" dirty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: 2021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16975" flipV="1">
            <a:off x="9307976" y="1152260"/>
            <a:ext cx="786165" cy="795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47505" y="5884819"/>
            <a:ext cx="817359" cy="39041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572195" y="1990263"/>
            <a:ext cx="305422" cy="189053"/>
            <a:chOff x="2223373" y="1892328"/>
            <a:chExt cx="541074" cy="33492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72110" flipV="1">
              <a:off x="2345115" y="1974403"/>
              <a:ext cx="419332" cy="2528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9353460">
              <a:off x="2223373" y="1892328"/>
              <a:ext cx="390362" cy="156146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1602908" y="6349429"/>
            <a:ext cx="516076" cy="347909"/>
            <a:chOff x="9017460" y="3321106"/>
            <a:chExt cx="516076" cy="347909"/>
          </a:xfrm>
        </p:grpSpPr>
        <p:sp>
          <p:nvSpPr>
            <p:cNvPr id="36" name="Oval 35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05/52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itle 1"/>
          <p:cNvSpPr txBox="1">
            <a:spLocks/>
          </p:cNvSpPr>
          <p:nvPr/>
        </p:nvSpPr>
        <p:spPr bwMode="auto">
          <a:xfrm>
            <a:off x="2766681" y="128775"/>
            <a:ext cx="5403273" cy="42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sz="2400" dirty="0" smtClean="0"/>
              <a:t>VỊ TRÍ CÔNG TY</a:t>
            </a:r>
            <a:endParaRPr lang="en-US" sz="2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27481" y="2109487"/>
            <a:ext cx="2406744" cy="1478506"/>
            <a:chOff x="27481" y="2109487"/>
            <a:chExt cx="2406744" cy="147850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23" y="2109487"/>
              <a:ext cx="1771594" cy="112428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 bwMode="auto">
            <a:xfrm>
              <a:off x="27481" y="3128293"/>
              <a:ext cx="2406744" cy="459700"/>
            </a:xfrm>
            <a:prstGeom prst="roundRect">
              <a:avLst/>
            </a:prstGeom>
            <a:gradFill flip="none" rotWithShape="1">
              <a:gsLst>
                <a:gs pos="0">
                  <a:srgbClr val="CCFFCC">
                    <a:shade val="30000"/>
                    <a:satMod val="115000"/>
                  </a:srgbClr>
                </a:gs>
                <a:gs pos="50000">
                  <a:srgbClr val="CCFFCC">
                    <a:shade val="67500"/>
                    <a:satMod val="115000"/>
                  </a:srgbClr>
                </a:gs>
                <a:gs pos="100000">
                  <a:srgbClr val="CCFF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TW" sz="1050" b="1" dirty="0">
                  <a:solidFill>
                    <a:schemeClr val="tx1"/>
                  </a:solidFill>
                  <a:ea typeface="微軟正黑體" pitchFamily="34" charset="-120"/>
                  <a:cs typeface="Times New Roman" panose="02020603050405020304" pitchFamily="18" charset="0"/>
                </a:rPr>
                <a:t>Factory No. </a:t>
              </a:r>
              <a:r>
                <a:rPr lang="en-US" altLang="zh-TW" sz="1050" b="1" dirty="0" smtClean="0">
                  <a:solidFill>
                    <a:schemeClr val="tx1"/>
                  </a:solidFill>
                  <a:ea typeface="微軟正黑體" pitchFamily="34" charset="-120"/>
                  <a:cs typeface="Times New Roman" panose="02020603050405020304" pitchFamily="18" charset="0"/>
                </a:rPr>
                <a:t>1,2,3,4,5 </a:t>
              </a:r>
              <a:r>
                <a:rPr lang="en-US" altLang="zh-TW" sz="1050" b="1" dirty="0">
                  <a:solidFill>
                    <a:schemeClr val="tx1"/>
                  </a:solidFill>
                  <a:ea typeface="微軟正黑體" pitchFamily="34" charset="-120"/>
                  <a:cs typeface="Times New Roman" panose="02020603050405020304" pitchFamily="18" charset="0"/>
                </a:rPr>
                <a:t>in </a:t>
              </a:r>
              <a:r>
                <a:rPr lang="en-US" altLang="zh-TW" sz="1050" b="1" dirty="0" err="1">
                  <a:solidFill>
                    <a:srgbClr val="FF0000"/>
                  </a:solidFill>
                  <a:ea typeface="微軟正黑體" pitchFamily="34" charset="-120"/>
                  <a:cs typeface="Times New Roman" panose="02020603050405020304" pitchFamily="18" charset="0"/>
                </a:rPr>
                <a:t>Khai</a:t>
              </a:r>
              <a:r>
                <a:rPr lang="en-US" altLang="zh-TW" sz="1050" b="1" dirty="0">
                  <a:solidFill>
                    <a:srgbClr val="FF0000"/>
                  </a:solidFill>
                  <a:ea typeface="微軟正黑體" pitchFamily="34" charset="-120"/>
                  <a:cs typeface="Times New Roman" panose="02020603050405020304" pitchFamily="18" charset="0"/>
                </a:rPr>
                <a:t> Quang </a:t>
              </a:r>
            </a:p>
            <a:p>
              <a:pPr algn="ctr">
                <a:spcBef>
                  <a:spcPts val="0"/>
                </a:spcBef>
              </a:pPr>
              <a:r>
                <a:rPr lang="en-US" altLang="zh-TW" sz="1050" b="1" dirty="0" smtClean="0">
                  <a:solidFill>
                    <a:schemeClr val="tx1"/>
                  </a:solidFill>
                  <a:ea typeface="微軟正黑體" pitchFamily="34" charset="-120"/>
                  <a:cs typeface="Times New Roman" panose="02020603050405020304" pitchFamily="18" charset="0"/>
                </a:rPr>
                <a:t>Area: 121,500㎡/Built</a:t>
              </a:r>
              <a:r>
                <a:rPr lang="en-US" altLang="zh-TW" sz="1050" b="1" dirty="0">
                  <a:solidFill>
                    <a:schemeClr val="tx1"/>
                  </a:solidFill>
                  <a:ea typeface="微軟正黑體" pitchFamily="34" charset="-120"/>
                  <a:cs typeface="Times New Roman" panose="02020603050405020304" pitchFamily="18" charset="0"/>
                </a:rPr>
                <a:t>: </a:t>
              </a:r>
              <a:r>
                <a:rPr lang="en-US" altLang="zh-TW" sz="1050" b="1" dirty="0" smtClean="0">
                  <a:solidFill>
                    <a:schemeClr val="tx1"/>
                  </a:solidFill>
                  <a:ea typeface="微軟正黑體" pitchFamily="34" charset="-120"/>
                  <a:cs typeface="Times New Roman" panose="02020603050405020304" pitchFamily="18" charset="0"/>
                </a:rPr>
                <a:t>2001&amp;2008</a:t>
              </a:r>
              <a:endParaRPr lang="en-US" altLang="zh-TW" sz="1050" b="1" dirty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Rounded Rectangle 44"/>
          <p:cNvSpPr/>
          <p:nvPr/>
        </p:nvSpPr>
        <p:spPr bwMode="auto">
          <a:xfrm>
            <a:off x="7958278" y="5454124"/>
            <a:ext cx="1404439" cy="230253"/>
          </a:xfrm>
          <a:prstGeom prst="roundRect">
            <a:avLst/>
          </a:prstGeom>
          <a:solidFill>
            <a:srgbClr val="FF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zh-TW" sz="1200" b="1" dirty="0" smtClean="0">
                <a:solidFill>
                  <a:schemeClr val="tx1"/>
                </a:solidFill>
                <a:ea typeface="微軟正黑體" pitchFamily="34" charset="-120"/>
                <a:cs typeface="Times New Roman" panose="02020603050405020304" pitchFamily="18" charset="0"/>
              </a:rPr>
              <a:t>Haiphong seaport</a:t>
            </a:r>
            <a:endParaRPr lang="en-US" altLang="zh-TW" sz="1200" b="1" dirty="0">
              <a:solidFill>
                <a:schemeClr val="tx1"/>
              </a:solidFill>
              <a:ea typeface="微軟正黑體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83332" flipV="1">
            <a:off x="1486055" y="2197270"/>
            <a:ext cx="430541" cy="301904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428149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03398 -0.0324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-162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118 C -0.01289 0.00301 -0.01355 0.00069 -0.01993 -0.00787 C -0.02735 -0.01459 -0.02735 -0.01783 -0.03789 -0.01551 C -0.04336 -0.01459 -0.04466 -0.00787 -0.05065 -0.01227 C -0.05586 -0.0169 -0.06328 -0.0331 -0.06966 -0.04283 C -0.078 -0.06135 -0.0823 -0.07361 -0.08438 -0.08542 " pathEditMode="relative" rAng="0" ptsTypes="AAAAAA">
                                      <p:cBhvr>
                                        <p:cTn id="14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-48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C 0.003 0.00139 0.01433 0.01227 0.02305 0.0257 C 0.03086 0.0412 0.03529 0.05 0.04167 0.06736 C 0.04857 0.08264 0.05495 0.10602 0.06159 0.12616 C 0.07266 0.13704 0.07631 0.1382 0.07943 0.16945 C 0.07995 0.17847 0.07839 0.18171 0.08503 0.18403 C 0.09128 0.18611 0.10834 0.17269 0.11719 0.18241 C 0.12474 0.18866 0.13269 0.21852 0.14128 0.2419 C 0.15039 0.26574 0.15886 0.28704 0.1711 0.32361 C 0.178 0.34907 0.18243 0.36551 0.18868 0.39074 C 0.19349 0.40926 0.19896 0.41875 0.203 0.43218 C 0.20677 0.44445 0.21003 0.45046 0.21563 0.46042 C 0.2211 0.46644 0.22227 0.47338 0.23881 0.47361 C 0.2487 0.47523 0.26068 0.47107 0.27422 0.46898 C 0.2875 0.4669 0.30404 0.46366 0.31823 0.46204 C 0.3306 0.46042 0.33164 0.45718 0.35378 0.46019 C 0.36263 0.46296 0.36381 0.46088 0.38034 0.46736 C 0.39584 0.47407 0.42787 0.48866 0.44675 0.50046 C 0.4655 0.51227 0.47761 0.52778 0.49063 0.5382 C 0.50196 0.55093 0.51146 0.55602 0.53516 0.56088 C 0.56172 0.56273 0.55287 0.57014 0.58008 0.55116 C 0.60261 0.53056 0.58998 0.54259 0.61485 0.50972 " pathEditMode="relative" rAng="0" ptsTypes="AAAAAAAAAAAAAAAAAAAAAA">
                                      <p:cBhvr>
                                        <p:cTn id="16" dur="8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42" y="28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1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" y="777966"/>
            <a:ext cx="12073972" cy="605607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932" y="912512"/>
            <a:ext cx="584762" cy="778471"/>
          </a:xfrm>
          <a:prstGeom prst="rect">
            <a:avLst/>
          </a:prstGeom>
        </p:spPr>
      </p:pic>
      <p:sp>
        <p:nvSpPr>
          <p:cNvPr id="154" name="TextBox 25"/>
          <p:cNvSpPr txBox="1"/>
          <p:nvPr/>
        </p:nvSpPr>
        <p:spPr>
          <a:xfrm>
            <a:off x="6876497" y="1333654"/>
            <a:ext cx="864339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84"/>
          <p:cNvSpPr txBox="1"/>
          <p:nvPr/>
        </p:nvSpPr>
        <p:spPr>
          <a:xfrm>
            <a:off x="11233185" y="1710154"/>
            <a:ext cx="867545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7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 algn="ctr">
              <a:spcBef>
                <a:spcPts val="0"/>
              </a:spcBef>
            </a:pPr>
            <a:r>
              <a:rPr lang="en-US" sz="7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34620" y="1213689"/>
            <a:ext cx="912469" cy="588874"/>
            <a:chOff x="5550808" y="1212817"/>
            <a:chExt cx="912469" cy="588874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0808" y="1212817"/>
              <a:ext cx="912469" cy="577167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3051" y="1559680"/>
              <a:ext cx="275063" cy="143659"/>
            </a:xfrm>
            <a:prstGeom prst="rect">
              <a:avLst/>
            </a:prstGeom>
          </p:spPr>
        </p:pic>
        <p:sp>
          <p:nvSpPr>
            <p:cNvPr id="158" name="TextBox 25"/>
            <p:cNvSpPr txBox="1"/>
            <p:nvPr/>
          </p:nvSpPr>
          <p:spPr>
            <a:xfrm>
              <a:off x="5553893" y="1687028"/>
              <a:ext cx="880369" cy="11466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FLOWER GARDEN</a:t>
              </a:r>
              <a:endParaRPr lang="en-US" sz="600" b="1" i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9" name="TextBox 26"/>
          <p:cNvSpPr txBox="1"/>
          <p:nvPr/>
        </p:nvSpPr>
        <p:spPr>
          <a:xfrm>
            <a:off x="135549" y="1272157"/>
            <a:ext cx="697627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POWDER</a:t>
            </a:r>
          </a:p>
          <a:p>
            <a:pPr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PAINTING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TextBox 25"/>
          <p:cNvSpPr txBox="1"/>
          <p:nvPr/>
        </p:nvSpPr>
        <p:spPr>
          <a:xfrm>
            <a:off x="3954811" y="1086586"/>
            <a:ext cx="570990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QC  (1F)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TextBox 25"/>
          <p:cNvSpPr txBox="1"/>
          <p:nvPr/>
        </p:nvSpPr>
        <p:spPr>
          <a:xfrm>
            <a:off x="3956046" y="941612"/>
            <a:ext cx="553357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  (2F)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TextBox 25"/>
          <p:cNvSpPr txBox="1"/>
          <p:nvPr/>
        </p:nvSpPr>
        <p:spPr>
          <a:xfrm>
            <a:off x="3848459" y="1566983"/>
            <a:ext cx="694421" cy="1846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</a:t>
            </a:r>
            <a:endParaRPr lang="en-US" sz="6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25"/>
          <p:cNvSpPr txBox="1"/>
          <p:nvPr/>
        </p:nvSpPr>
        <p:spPr>
          <a:xfrm>
            <a:off x="2961445" y="944901"/>
            <a:ext cx="627095" cy="3616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SPOT</a:t>
            </a:r>
          </a:p>
          <a:p>
            <a:pPr algn="ctr"/>
            <a: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ELDING</a:t>
            </a:r>
            <a:endParaRPr lang="en-US" sz="7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TextBox 26"/>
          <p:cNvSpPr txBox="1"/>
          <p:nvPr/>
        </p:nvSpPr>
        <p:spPr>
          <a:xfrm>
            <a:off x="1674271" y="1067564"/>
            <a:ext cx="1075936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WELDING SHOP 1</a:t>
            </a:r>
          </a:p>
        </p:txBody>
      </p:sp>
      <p:sp>
        <p:nvSpPr>
          <p:cNvPr id="186" name="TextBox 25"/>
          <p:cNvSpPr txBox="1"/>
          <p:nvPr/>
        </p:nvSpPr>
        <p:spPr>
          <a:xfrm>
            <a:off x="655438" y="1002870"/>
            <a:ext cx="737702" cy="36163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MACHINING</a:t>
            </a:r>
          </a:p>
          <a:p>
            <a:pPr algn="ctr"/>
            <a:r>
              <a:rPr lang="en-US" sz="7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endParaRPr lang="en-US" sz="7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27"/>
          <p:cNvSpPr txBox="1"/>
          <p:nvPr/>
        </p:nvSpPr>
        <p:spPr>
          <a:xfrm>
            <a:off x="1487488" y="1541984"/>
            <a:ext cx="1236236" cy="2308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STAMPING SHOP 1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432230" y="1265588"/>
            <a:ext cx="1606016" cy="27328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FACTORY</a:t>
            </a:r>
            <a:r>
              <a:rPr lang="en-US" sz="2000" b="1" cap="none" spc="0" baseline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TextBox 26"/>
          <p:cNvSpPr txBox="1"/>
          <p:nvPr/>
        </p:nvSpPr>
        <p:spPr>
          <a:xfrm>
            <a:off x="105338" y="2251272"/>
            <a:ext cx="697627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</a:p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PAINTING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TextBox 26"/>
          <p:cNvSpPr txBox="1"/>
          <p:nvPr/>
        </p:nvSpPr>
        <p:spPr>
          <a:xfrm>
            <a:off x="695613" y="2243366"/>
            <a:ext cx="697627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LIQUID</a:t>
            </a:r>
          </a:p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PAINTING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TextBox 22"/>
          <p:cNvSpPr txBox="1"/>
          <p:nvPr/>
        </p:nvSpPr>
        <p:spPr>
          <a:xfrm>
            <a:off x="2567608" y="2067062"/>
            <a:ext cx="1047082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SHOP 3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779392" y="2088331"/>
            <a:ext cx="0" cy="65767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0" name="圖片 3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3" y="2718293"/>
            <a:ext cx="744152" cy="224234"/>
          </a:xfrm>
          <a:prstGeom prst="rect">
            <a:avLst/>
          </a:prstGeom>
        </p:spPr>
      </p:pic>
      <p:sp>
        <p:nvSpPr>
          <p:cNvPr id="212" name="TextBox 70"/>
          <p:cNvSpPr txBox="1"/>
          <p:nvPr/>
        </p:nvSpPr>
        <p:spPr>
          <a:xfrm>
            <a:off x="3244781" y="2458402"/>
            <a:ext cx="1120820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STAMPING SHOP 3</a:t>
            </a:r>
          </a:p>
        </p:txBody>
      </p:sp>
      <p:sp>
        <p:nvSpPr>
          <p:cNvPr id="220" name="TextBox 70"/>
          <p:cNvSpPr txBox="1"/>
          <p:nvPr/>
        </p:nvSpPr>
        <p:spPr>
          <a:xfrm>
            <a:off x="2103013" y="2475990"/>
            <a:ext cx="933269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PVC MOLDING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2257735" y="2185568"/>
            <a:ext cx="1606017" cy="4001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FACTORY 3</a:t>
            </a:r>
            <a:endParaRPr lang="en-US" sz="20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24"/>
          <p:cNvSpPr txBox="1"/>
          <p:nvPr/>
        </p:nvSpPr>
        <p:spPr>
          <a:xfrm>
            <a:off x="2707308" y="2743671"/>
            <a:ext cx="1133644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SHOP 3</a:t>
            </a:r>
          </a:p>
        </p:txBody>
      </p:sp>
      <p:sp>
        <p:nvSpPr>
          <p:cNvPr id="223" name="TextBox 25"/>
          <p:cNvSpPr txBox="1"/>
          <p:nvPr/>
        </p:nvSpPr>
        <p:spPr>
          <a:xfrm>
            <a:off x="2701999" y="3052049"/>
            <a:ext cx="1075936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WELDING SHOP 3</a:t>
            </a:r>
          </a:p>
        </p:txBody>
      </p:sp>
      <p:sp>
        <p:nvSpPr>
          <p:cNvPr id="224" name="TextBox 24"/>
          <p:cNvSpPr txBox="1"/>
          <p:nvPr/>
        </p:nvSpPr>
        <p:spPr>
          <a:xfrm>
            <a:off x="4472931" y="3140295"/>
            <a:ext cx="846707" cy="1846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ROOM</a:t>
            </a:r>
            <a:endParaRPr lang="en-US" sz="6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TextBox 26"/>
          <p:cNvSpPr txBox="1"/>
          <p:nvPr/>
        </p:nvSpPr>
        <p:spPr>
          <a:xfrm>
            <a:off x="4512027" y="2432945"/>
            <a:ext cx="718539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OFFICE </a:t>
            </a:r>
            <a:r>
              <a:rPr lang="en-US" sz="8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2F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TextBox 86"/>
          <p:cNvSpPr txBox="1"/>
          <p:nvPr/>
        </p:nvSpPr>
        <p:spPr>
          <a:xfrm>
            <a:off x="9105291" y="1706598"/>
            <a:ext cx="1003801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TROLLEY AREA</a:t>
            </a:r>
          </a:p>
        </p:txBody>
      </p:sp>
      <p:sp>
        <p:nvSpPr>
          <p:cNvPr id="227" name="TextBox 1"/>
          <p:cNvSpPr txBox="1"/>
          <p:nvPr/>
        </p:nvSpPr>
        <p:spPr>
          <a:xfrm>
            <a:off x="8339049" y="2071485"/>
            <a:ext cx="1378904" cy="1618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R&amp;D </a:t>
            </a:r>
            <a:r>
              <a:rPr lang="en-US" sz="8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(2F)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TextBox 1"/>
          <p:cNvSpPr txBox="1"/>
          <p:nvPr/>
        </p:nvSpPr>
        <p:spPr>
          <a:xfrm>
            <a:off x="8404052" y="2216075"/>
            <a:ext cx="1189749" cy="1618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TOOLING SHOP (1F)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0" name="Picture 22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20" y="2383178"/>
            <a:ext cx="816332" cy="296713"/>
          </a:xfrm>
          <a:prstGeom prst="rect">
            <a:avLst/>
          </a:prstGeom>
        </p:spPr>
      </p:pic>
      <p:sp>
        <p:nvSpPr>
          <p:cNvPr id="231" name="Rectangle 230"/>
          <p:cNvSpPr/>
          <p:nvPr/>
        </p:nvSpPr>
        <p:spPr>
          <a:xfrm>
            <a:off x="9458535" y="2454756"/>
            <a:ext cx="1606017" cy="4001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FACTORY 4</a:t>
            </a:r>
            <a:endParaRPr lang="en-US" sz="20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TextBox 27"/>
          <p:cNvSpPr txBox="1"/>
          <p:nvPr/>
        </p:nvSpPr>
        <p:spPr>
          <a:xfrm>
            <a:off x="8325773" y="2742090"/>
            <a:ext cx="1120820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STAMPING SHOP </a:t>
            </a:r>
            <a:r>
              <a:rPr lang="en-US" sz="8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TextBox 25"/>
          <p:cNvSpPr txBox="1"/>
          <p:nvPr/>
        </p:nvSpPr>
        <p:spPr>
          <a:xfrm>
            <a:off x="8418790" y="3025666"/>
            <a:ext cx="864339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84"/>
          <p:cNvSpPr txBox="1"/>
          <p:nvPr/>
        </p:nvSpPr>
        <p:spPr>
          <a:xfrm>
            <a:off x="9068161" y="3245085"/>
            <a:ext cx="1276311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SHOP</a:t>
            </a:r>
          </a:p>
        </p:txBody>
      </p:sp>
      <p:sp>
        <p:nvSpPr>
          <p:cNvPr id="235" name="TextBox 26"/>
          <p:cNvSpPr txBox="1"/>
          <p:nvPr/>
        </p:nvSpPr>
        <p:spPr>
          <a:xfrm>
            <a:off x="5354621" y="2814796"/>
            <a:ext cx="790393" cy="33575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SHIPPING AREA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6" name="Picture 23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3898" y="2829155"/>
            <a:ext cx="334483" cy="89103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0" b="31520"/>
          <a:stretch/>
        </p:blipFill>
        <p:spPr>
          <a:xfrm flipH="1">
            <a:off x="6279511" y="2925049"/>
            <a:ext cx="337673" cy="125133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0" t="24166" r="7021" b="24165"/>
          <a:stretch/>
        </p:blipFill>
        <p:spPr>
          <a:xfrm flipH="1">
            <a:off x="6254307" y="3051366"/>
            <a:ext cx="396999" cy="133414"/>
          </a:xfrm>
          <a:prstGeom prst="rect">
            <a:avLst/>
          </a:prstGeom>
        </p:spPr>
      </p:pic>
      <p:sp>
        <p:nvSpPr>
          <p:cNvPr id="239" name="TextBox 26"/>
          <p:cNvSpPr txBox="1"/>
          <p:nvPr/>
        </p:nvSpPr>
        <p:spPr>
          <a:xfrm>
            <a:off x="5918830" y="2229125"/>
            <a:ext cx="890335" cy="12421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PARKING</a:t>
            </a:r>
            <a:endParaRPr lang="en-US" sz="7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TextBox 26"/>
          <p:cNvSpPr txBox="1"/>
          <p:nvPr/>
        </p:nvSpPr>
        <p:spPr>
          <a:xfrm>
            <a:off x="6153643" y="2492895"/>
            <a:ext cx="415348" cy="14715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IQC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TextBox 24"/>
          <p:cNvSpPr txBox="1"/>
          <p:nvPr/>
        </p:nvSpPr>
        <p:spPr>
          <a:xfrm>
            <a:off x="4320661" y="3306878"/>
            <a:ext cx="447558" cy="20005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endParaRPr lang="en-US" sz="7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TextBox 27"/>
          <p:cNvSpPr txBox="1"/>
          <p:nvPr/>
        </p:nvSpPr>
        <p:spPr>
          <a:xfrm>
            <a:off x="2177113" y="3553151"/>
            <a:ext cx="861133" cy="15766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GATE</a:t>
            </a:r>
            <a:endParaRPr lang="en-US" sz="9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4" name="Picture 2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95" y="3536798"/>
            <a:ext cx="214425" cy="226337"/>
          </a:xfrm>
          <a:prstGeom prst="rect">
            <a:avLst/>
          </a:prstGeom>
        </p:spPr>
      </p:pic>
      <p:sp>
        <p:nvSpPr>
          <p:cNvPr id="245" name="TextBox 26"/>
          <p:cNvSpPr txBox="1"/>
          <p:nvPr/>
        </p:nvSpPr>
        <p:spPr>
          <a:xfrm>
            <a:off x="66780" y="3508423"/>
            <a:ext cx="979369" cy="20005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 PARKING</a:t>
            </a:r>
            <a:endParaRPr lang="en-US" sz="7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TextBox 26"/>
          <p:cNvSpPr txBox="1"/>
          <p:nvPr/>
        </p:nvSpPr>
        <p:spPr>
          <a:xfrm>
            <a:off x="5166281" y="3549282"/>
            <a:ext cx="1027158" cy="1042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BIKE PARKING AREA</a:t>
            </a:r>
            <a:endParaRPr lang="en-US" sz="6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TextBox 25"/>
          <p:cNvSpPr txBox="1"/>
          <p:nvPr/>
        </p:nvSpPr>
        <p:spPr>
          <a:xfrm>
            <a:off x="5268545" y="3701968"/>
            <a:ext cx="631326" cy="191105"/>
          </a:xfrm>
          <a:prstGeom prst="rect">
            <a:avLst/>
          </a:prstGeom>
          <a:solidFill>
            <a:srgbClr val="E2FFC5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ACCOUNTING</a:t>
            </a:r>
          </a:p>
          <a:p>
            <a:pPr algn="ctr">
              <a:spcBef>
                <a:spcPts val="0"/>
              </a:spcBef>
            </a:pPr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</a:t>
            </a:r>
            <a:endParaRPr lang="en-US" sz="7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8"/>
          <a:stretch/>
        </p:blipFill>
        <p:spPr>
          <a:xfrm>
            <a:off x="3676973" y="4132090"/>
            <a:ext cx="1398666" cy="308591"/>
          </a:xfrm>
          <a:prstGeom prst="rect">
            <a:avLst/>
          </a:prstGeom>
        </p:spPr>
      </p:pic>
      <p:sp>
        <p:nvSpPr>
          <p:cNvPr id="250" name="TextBox 22"/>
          <p:cNvSpPr txBox="1"/>
          <p:nvPr/>
        </p:nvSpPr>
        <p:spPr>
          <a:xfrm>
            <a:off x="231239" y="4157547"/>
            <a:ext cx="1167307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DIE CASTING SHOP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TextBox 22"/>
          <p:cNvSpPr txBox="1"/>
          <p:nvPr/>
        </p:nvSpPr>
        <p:spPr>
          <a:xfrm>
            <a:off x="101904" y="4672543"/>
            <a:ext cx="729687" cy="3231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7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POLISHING</a:t>
            </a:r>
          </a:p>
          <a:p>
            <a:pPr algn="ctr">
              <a:spcBef>
                <a:spcPts val="0"/>
              </a:spcBef>
            </a:pPr>
            <a:r>
              <a:rPr lang="en-US" sz="7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</a:t>
            </a:r>
          </a:p>
        </p:txBody>
      </p:sp>
      <p:sp>
        <p:nvSpPr>
          <p:cNvPr id="252" name="TextBox 22"/>
          <p:cNvSpPr txBox="1"/>
          <p:nvPr/>
        </p:nvSpPr>
        <p:spPr>
          <a:xfrm>
            <a:off x="708428" y="4672840"/>
            <a:ext cx="816249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MACHINING</a:t>
            </a:r>
          </a:p>
          <a:p>
            <a:pPr algn="ctr"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TextBox 25"/>
          <p:cNvSpPr txBox="1"/>
          <p:nvPr/>
        </p:nvSpPr>
        <p:spPr>
          <a:xfrm>
            <a:off x="2755978" y="4926259"/>
            <a:ext cx="663964" cy="17805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 DEPT.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TextBox 22"/>
          <p:cNvSpPr txBox="1"/>
          <p:nvPr/>
        </p:nvSpPr>
        <p:spPr>
          <a:xfrm>
            <a:off x="3652361" y="4594588"/>
            <a:ext cx="1003801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PAINTING SHOP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TextBox 22"/>
          <p:cNvSpPr txBox="1"/>
          <p:nvPr/>
        </p:nvSpPr>
        <p:spPr>
          <a:xfrm>
            <a:off x="3935760" y="4866132"/>
            <a:ext cx="1818110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MACHINING SHOP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494213" y="5743207"/>
            <a:ext cx="1606016" cy="300608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FACTORY</a:t>
            </a:r>
            <a:r>
              <a:rPr lang="en-US" sz="2000" b="1" cap="none" spc="0" baseline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endParaRPr lang="en-US" sz="20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TextBox 25"/>
          <p:cNvSpPr txBox="1"/>
          <p:nvPr/>
        </p:nvSpPr>
        <p:spPr>
          <a:xfrm>
            <a:off x="2616936" y="5182626"/>
            <a:ext cx="1317990" cy="19585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TUBE MAKING SHOP 5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TextBox 25"/>
          <p:cNvSpPr txBox="1"/>
          <p:nvPr/>
        </p:nvSpPr>
        <p:spPr>
          <a:xfrm>
            <a:off x="3765853" y="5287227"/>
            <a:ext cx="889987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Box 25"/>
          <p:cNvSpPr txBox="1"/>
          <p:nvPr/>
        </p:nvSpPr>
        <p:spPr>
          <a:xfrm>
            <a:off x="2706813" y="5426832"/>
            <a:ext cx="1075936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WELDING SHOP 5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Box 25"/>
          <p:cNvSpPr txBox="1"/>
          <p:nvPr/>
        </p:nvSpPr>
        <p:spPr>
          <a:xfrm>
            <a:off x="6115116" y="5265409"/>
            <a:ext cx="889987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TextBox 25"/>
          <p:cNvSpPr txBox="1"/>
          <p:nvPr/>
        </p:nvSpPr>
        <p:spPr>
          <a:xfrm>
            <a:off x="3475858" y="5680581"/>
            <a:ext cx="1762021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STAMPING &amp; BENDING 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5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TextBox 25"/>
          <p:cNvSpPr txBox="1"/>
          <p:nvPr/>
        </p:nvSpPr>
        <p:spPr>
          <a:xfrm>
            <a:off x="2030072" y="5598282"/>
            <a:ext cx="889987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</a:p>
          <a:p>
            <a:pPr algn="ctr">
              <a:spcBef>
                <a:spcPts val="0"/>
              </a:spcBef>
            </a:pP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TextBox 25"/>
          <p:cNvSpPr txBox="1"/>
          <p:nvPr/>
        </p:nvSpPr>
        <p:spPr>
          <a:xfrm>
            <a:off x="4150687" y="6016012"/>
            <a:ext cx="1149674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WELDING </a:t>
            </a:r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r>
              <a:rPr lang="en-US" sz="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5A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TextBox 26"/>
          <p:cNvSpPr txBox="1"/>
          <p:nvPr/>
        </p:nvSpPr>
        <p:spPr>
          <a:xfrm>
            <a:off x="6290881" y="6019279"/>
            <a:ext cx="653217" cy="21321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SHIPPING</a:t>
            </a:r>
          </a:p>
          <a:p>
            <a:pPr algn="ctr">
              <a:spcBef>
                <a:spcPts val="0"/>
              </a:spcBef>
            </a:pPr>
            <a:r>
              <a:rPr lang="en-US" sz="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endParaRPr lang="en-US" sz="7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28359" y="5254884"/>
            <a:ext cx="437940" cy="472958"/>
            <a:chOff x="7464152" y="5327825"/>
            <a:chExt cx="437940" cy="472958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7499" y="5327825"/>
              <a:ext cx="177211" cy="187055"/>
            </a:xfrm>
            <a:prstGeom prst="rect">
              <a:avLst/>
            </a:prstGeom>
          </p:spPr>
        </p:pic>
        <p:sp>
          <p:nvSpPr>
            <p:cNvPr id="268" name="TextBox 27"/>
            <p:cNvSpPr txBox="1"/>
            <p:nvPr/>
          </p:nvSpPr>
          <p:spPr>
            <a:xfrm>
              <a:off x="7464152" y="5546422"/>
              <a:ext cx="437940" cy="25436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700" b="1" i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MAIN</a:t>
              </a:r>
            </a:p>
            <a:p>
              <a:pPr>
                <a:spcBef>
                  <a:spcPts val="0"/>
                </a:spcBef>
              </a:pPr>
              <a:r>
                <a:rPr lang="en-US" sz="700" b="1" i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</a:t>
              </a:r>
              <a:endParaRPr lang="en-US" sz="700" b="1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2" name="TextBox 26"/>
          <p:cNvSpPr txBox="1"/>
          <p:nvPr/>
        </p:nvSpPr>
        <p:spPr>
          <a:xfrm>
            <a:off x="3735861" y="1853749"/>
            <a:ext cx="979369" cy="13989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UNLOADING AREA</a:t>
            </a:r>
            <a:endParaRPr lang="en-US" sz="5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1"/>
          <p:cNvSpPr txBox="1"/>
          <p:nvPr/>
        </p:nvSpPr>
        <p:spPr>
          <a:xfrm>
            <a:off x="6835865" y="2091704"/>
            <a:ext cx="532518" cy="2769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6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</a:t>
            </a:r>
          </a:p>
          <a:p>
            <a:pPr algn="ctr">
              <a:spcBef>
                <a:spcPts val="0"/>
              </a:spcBef>
            </a:pPr>
            <a:r>
              <a:rPr lang="en-US" sz="6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endParaRPr lang="en-US" sz="6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26"/>
          <p:cNvSpPr txBox="1"/>
          <p:nvPr/>
        </p:nvSpPr>
        <p:spPr>
          <a:xfrm>
            <a:off x="6067741" y="5074905"/>
            <a:ext cx="890335" cy="1846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SHIPPING AREA</a:t>
            </a:r>
            <a:endParaRPr lang="en-US" sz="6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TextBox 25"/>
          <p:cNvSpPr txBox="1"/>
          <p:nvPr/>
        </p:nvSpPr>
        <p:spPr>
          <a:xfrm rot="16200000">
            <a:off x="6680340" y="5622240"/>
            <a:ext cx="284470" cy="13989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endParaRPr lang="en-US" sz="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25"/>
          <p:cNvSpPr txBox="1"/>
          <p:nvPr/>
        </p:nvSpPr>
        <p:spPr>
          <a:xfrm rot="16200000">
            <a:off x="6776786" y="5606392"/>
            <a:ext cx="487634" cy="13989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</a:t>
            </a:r>
            <a:endParaRPr lang="en-US" sz="4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27"/>
          <p:cNvSpPr txBox="1"/>
          <p:nvPr/>
        </p:nvSpPr>
        <p:spPr>
          <a:xfrm>
            <a:off x="5071135" y="801640"/>
            <a:ext cx="861133" cy="15766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GATE</a:t>
            </a:r>
            <a:endParaRPr lang="en-US" sz="9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94" y="832149"/>
            <a:ext cx="214425" cy="226337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2941739" y="3616445"/>
            <a:ext cx="1606017" cy="363736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cap="none" spc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FACTORY 2</a:t>
            </a:r>
            <a:endParaRPr lang="en-US" sz="20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69919" y="2855113"/>
            <a:ext cx="1317990" cy="246221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cap="none" spc="5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JOINT</a:t>
            </a:r>
            <a:r>
              <a:rPr lang="en-US" sz="1000" b="1" cap="none" spc="50" baseline="0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VENTURE</a:t>
            </a:r>
            <a:endParaRPr lang="en-US" sz="1000" b="1" cap="none" spc="50" dirty="0">
              <a:ln w="0"/>
              <a:solidFill>
                <a:schemeClr val="bg1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951375" y="2336546"/>
            <a:ext cx="1499128" cy="27699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spc="50" dirty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JOINT</a:t>
            </a:r>
            <a:r>
              <a:rPr lang="en-US" sz="1200" b="1" cap="none" spc="50" baseline="0" dirty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VENTURE</a:t>
            </a:r>
            <a:endParaRPr lang="en-US" sz="1200" b="1" cap="none" spc="50" dirty="0">
              <a:ln w="0"/>
              <a:solidFill>
                <a:schemeClr val="bg1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054847" y="6330883"/>
            <a:ext cx="1499128" cy="189195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spc="50" dirty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JOINT</a:t>
            </a:r>
            <a:r>
              <a:rPr lang="en-US" sz="1200" b="1" cap="none" spc="50" baseline="0" dirty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VENTURE</a:t>
            </a:r>
            <a:endParaRPr lang="en-US" sz="1200" b="1" cap="none" spc="50" dirty="0">
              <a:ln w="0"/>
              <a:solidFill>
                <a:schemeClr val="bg1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245619" y="3967040"/>
            <a:ext cx="1499128" cy="276999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cap="none" spc="50" dirty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JOINT</a:t>
            </a:r>
            <a:r>
              <a:rPr lang="en-US" sz="1200" b="1" cap="none" spc="50" baseline="0" dirty="0">
                <a:ln w="0"/>
                <a:solidFill>
                  <a:schemeClr val="bg1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VENTURE</a:t>
            </a:r>
            <a:endParaRPr lang="en-US" sz="1200" b="1" cap="none" spc="50" dirty="0">
              <a:ln w="0"/>
              <a:solidFill>
                <a:schemeClr val="bg1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2" name="TextBox 26"/>
          <p:cNvSpPr txBox="1"/>
          <p:nvPr/>
        </p:nvSpPr>
        <p:spPr>
          <a:xfrm>
            <a:off x="8688288" y="1156682"/>
            <a:ext cx="1654248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BIKE PARKING AREA</a:t>
            </a:r>
            <a:endParaRPr lang="en-US" sz="10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3788111" y="2985005"/>
            <a:ext cx="190026" cy="24674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1602908" y="6372861"/>
            <a:ext cx="516076" cy="347909"/>
            <a:chOff x="9017460" y="3321106"/>
            <a:chExt cx="516076" cy="347909"/>
          </a:xfrm>
        </p:grpSpPr>
        <p:sp>
          <p:nvSpPr>
            <p:cNvPr id="100" name="Oval 99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09" name="TextBox 108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06/52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4" name="TextBox 24"/>
          <p:cNvSpPr txBox="1"/>
          <p:nvPr/>
        </p:nvSpPr>
        <p:spPr>
          <a:xfrm>
            <a:off x="353849" y="3100958"/>
            <a:ext cx="1257075" cy="21544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Ni.Cr</a:t>
            </a:r>
            <a:r>
              <a:rPr lang="en-US" sz="800" b="1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PLATING SHOP</a:t>
            </a:r>
            <a:endParaRPr lang="en-US" sz="8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276847" y="6157417"/>
            <a:ext cx="848133" cy="215444"/>
            <a:chOff x="9981021" y="5086131"/>
            <a:chExt cx="848133" cy="215444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9981021" y="5184796"/>
              <a:ext cx="219435" cy="7843"/>
            </a:xfrm>
            <a:prstGeom prst="line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TextBox 25"/>
            <p:cNvSpPr txBox="1"/>
            <p:nvPr/>
          </p:nvSpPr>
          <p:spPr>
            <a:xfrm>
              <a:off x="10200456" y="5086131"/>
              <a:ext cx="628698" cy="2154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Gate/door</a:t>
              </a:r>
              <a:endParaRPr lang="en-US" sz="800" b="1" i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6" name="Title 1"/>
          <p:cNvSpPr txBox="1">
            <a:spLocks/>
          </p:cNvSpPr>
          <p:nvPr/>
        </p:nvSpPr>
        <p:spPr bwMode="auto">
          <a:xfrm>
            <a:off x="2403272" y="113003"/>
            <a:ext cx="5943600" cy="4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KHAI QUANG- NHÀ MÁY SỐ 1 TỚI SỐ 5</a:t>
            </a:r>
            <a:endParaRPr lang="en-US" sz="2400" dirty="0"/>
          </a:p>
        </p:txBody>
      </p:sp>
      <p:sp>
        <p:nvSpPr>
          <p:cNvPr id="113" name="Rectangle 112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839475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4" y="750602"/>
            <a:ext cx="12041150" cy="6076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24" y="5180865"/>
            <a:ext cx="738392" cy="761781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3568148" y="5655189"/>
            <a:ext cx="2276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LIEHKWAN ENTERPRISE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148" y="4129486"/>
            <a:ext cx="1586456" cy="449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1" y="657809"/>
            <a:ext cx="235868" cy="2489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854" y="6497699"/>
            <a:ext cx="235868" cy="24897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9376" y="5208161"/>
            <a:ext cx="1554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MAIN OFFICE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733" y="2255833"/>
            <a:ext cx="192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PVC DIPPING SHOP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60680" y="1997751"/>
            <a:ext cx="192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WAREHOUSE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5761" y="1579494"/>
            <a:ext cx="2559102" cy="21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LOADING/UNLOADING AREA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60679" y="2596835"/>
            <a:ext cx="192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ASSEMBLY LINE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4723" y="2596835"/>
            <a:ext cx="192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ED COATING SHOP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09128" y="2015682"/>
            <a:ext cx="2326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POWDER COATING SHOP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213734" y="2318683"/>
            <a:ext cx="192269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WELDING SHOP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2163" y="3458763"/>
            <a:ext cx="192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MATERIAL</a:t>
            </a:r>
          </a:p>
          <a:p>
            <a:pPr algn="ctr">
              <a:spcBef>
                <a:spcPts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WAREHOUSE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60164" y="3374014"/>
            <a:ext cx="2362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CUTTING &amp; PIPE BENDING SHOP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30192" y="3345232"/>
            <a:ext cx="192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LASER CUTTING AREA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528048" y="3328873"/>
            <a:ext cx="1747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MACHINING SHOP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264254" y="3353096"/>
            <a:ext cx="192269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WELDING SHOP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259489" y="3769987"/>
            <a:ext cx="192269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TOOLING SHOP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424406" y="3777330"/>
            <a:ext cx="192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STAMPING SHOP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100942" y="4215848"/>
            <a:ext cx="1747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60679" y="4215848"/>
            <a:ext cx="1747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06803" y="3777330"/>
            <a:ext cx="192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000" b="1" dirty="0">
                <a:solidFill>
                  <a:schemeClr val="tx1"/>
                </a:solidFill>
              </a:rPr>
              <a:t>STAMPING SHOP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8980" y="4224640"/>
            <a:ext cx="1589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WAREHOUSE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023872" y="2917380"/>
            <a:ext cx="2170979" cy="393104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FACTORY</a:t>
            </a:r>
            <a:r>
              <a:rPr lang="en-US" sz="2800" b="1" cap="none" spc="0" baseline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cap="none" spc="0" baseline="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2800" b="1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89871" y="6207917"/>
            <a:ext cx="654618" cy="345705"/>
          </a:xfrm>
          <a:prstGeom prst="ellipse">
            <a:avLst/>
          </a:prstGeom>
          <a:noFill/>
          <a:ln w="28575" cap="flat" cmpd="dbl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77" name="TextBox 26"/>
          <p:cNvSpPr txBox="1"/>
          <p:nvPr/>
        </p:nvSpPr>
        <p:spPr>
          <a:xfrm>
            <a:off x="6740887" y="893331"/>
            <a:ext cx="1654248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BIKE PARKING AREA</a:t>
            </a:r>
            <a:endParaRPr lang="en-US" sz="1000" b="1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1602908" y="6372861"/>
            <a:ext cx="516076" cy="347909"/>
            <a:chOff x="9017460" y="3321106"/>
            <a:chExt cx="516076" cy="347909"/>
          </a:xfrm>
        </p:grpSpPr>
        <p:sp>
          <p:nvSpPr>
            <p:cNvPr id="38" name="Oval 37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39" name="TextBox 38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07/52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itle 1"/>
          <p:cNvSpPr txBox="1">
            <a:spLocks/>
          </p:cNvSpPr>
          <p:nvPr/>
        </p:nvSpPr>
        <p:spPr bwMode="auto">
          <a:xfrm>
            <a:off x="2495600" y="126311"/>
            <a:ext cx="5943600" cy="46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sz="320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sz="2400" dirty="0" smtClean="0"/>
              <a:t>BÁ THIỆN 2- NHÀ MÁY SỐ </a:t>
            </a:r>
            <a:r>
              <a:rPr lang="en-US" altLang="zh-TW" sz="2400" dirty="0"/>
              <a:t>6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124454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307332"/>
              </p:ext>
            </p:extLst>
          </p:nvPr>
        </p:nvGraphicFramePr>
        <p:xfrm>
          <a:off x="191345" y="748282"/>
          <a:ext cx="11881319" cy="5999195"/>
        </p:xfrm>
        <a:graphic>
          <a:graphicData uri="http://schemas.openxmlformats.org/drawingml/2006/table">
            <a:tbl>
              <a:tblPr firstRow="1" bandRow="1"/>
              <a:tblGrid>
                <a:gridCol w="720079">
                  <a:extLst>
                    <a:ext uri="{9D8B030D-6E8A-4147-A177-3AD203B41FA5}">
                      <a16:colId xmlns:a16="http://schemas.microsoft.com/office/drawing/2014/main" val="4030222264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585457003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4282318852"/>
                    </a:ext>
                  </a:extLst>
                </a:gridCol>
                <a:gridCol w="4176463">
                  <a:extLst>
                    <a:ext uri="{9D8B030D-6E8A-4147-A177-3AD203B41FA5}">
                      <a16:colId xmlns:a16="http://schemas.microsoft.com/office/drawing/2014/main" val="2937414438"/>
                    </a:ext>
                  </a:extLst>
                </a:gridCol>
              </a:tblGrid>
              <a:tr h="40934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8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Năm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Lĩnh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vực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kinh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doanh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408713"/>
                  </a:ext>
                </a:extLst>
              </a:tr>
              <a:tr h="6015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Linh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809956"/>
                  </a:ext>
                </a:extLst>
              </a:tr>
              <a:tr h="7126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MẠ</a:t>
                      </a:r>
                      <a:r>
                        <a:rPr lang="en-US" altLang="zh-TW" sz="160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6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ZN &amp; NI –Cr &amp; Hard Cr Plating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93095"/>
                  </a:ext>
                </a:extLst>
              </a:tr>
              <a:tr h="7126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Chế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khuôn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gá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016093"/>
                  </a:ext>
                </a:extLst>
              </a:tr>
              <a:tr h="7126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Linh</a:t>
                      </a:r>
                      <a:r>
                        <a:rPr kumimoji="0" lang="en-US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kumimoji="0" lang="en-US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 ô </a:t>
                      </a:r>
                      <a:r>
                        <a:rPr kumimoji="0" lang="en-US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tô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43264"/>
                  </a:ext>
                </a:extLst>
              </a:tr>
              <a:tr h="7126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Dập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nóng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nhôm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sắt</a:t>
                      </a:r>
                      <a:endParaRPr 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990428"/>
                  </a:ext>
                </a:extLst>
              </a:tr>
              <a:tr h="7126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tản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nhiệt</a:t>
                      </a:r>
                      <a:endParaRPr 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613561"/>
                  </a:ext>
                </a:extLst>
              </a:tr>
              <a:tr h="7126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dạp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endParaRPr 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729353"/>
                  </a:ext>
                </a:extLst>
              </a:tr>
              <a:tr h="7126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anchor="ctr" anchorCtr="1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Linh </a:t>
                      </a:r>
                      <a:r>
                        <a:rPr kumimoji="0" lang="en-US" altLang="ja-JP" sz="16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kumimoji="0" lang="en-US" altLang="ja-JP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đúc</a:t>
                      </a:r>
                      <a:r>
                        <a:rPr kumimoji="0" lang="en-US" altLang="ja-JP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kumimoji="0" lang="en-US" altLang="ja-JP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 ô </a:t>
                      </a:r>
                      <a:r>
                        <a:rPr kumimoji="0" lang="en-US" altLang="ja-JP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tô</a:t>
                      </a:r>
                      <a:r>
                        <a:rPr kumimoji="0" lang="en-US" altLang="ja-JP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0" lang="en-US" altLang="ja-JP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xe</a:t>
                      </a:r>
                      <a:r>
                        <a:rPr kumimoji="0" lang="en-US" altLang="ja-JP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16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Mincho" pitchFamily="49" charset="-128"/>
                          <a:cs typeface="Times New Roman" panose="02020603050405020304" pitchFamily="18" charset="0"/>
                        </a:rPr>
                        <a:t>máy</a:t>
                      </a:r>
                      <a:endParaRPr 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87990"/>
                  </a:ext>
                </a:extLst>
              </a:tr>
            </a:tbl>
          </a:graphicData>
        </a:graphic>
      </p:graphicFrame>
      <p:pic>
        <p:nvPicPr>
          <p:cNvPr id="30" name="圖片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61" y="1825854"/>
            <a:ext cx="1450215" cy="43698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24843" y="2171706"/>
            <a:ext cx="4871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HSIEH YUAN TECHNOLOGY VIET NAM CO., LTD</a:t>
            </a:r>
            <a:r>
              <a:rPr lang="en-US" sz="1400" dirty="0" smtClean="0">
                <a:solidFill>
                  <a:srgbClr val="00B050"/>
                </a:solidFill>
              </a:rPr>
              <a:t>. (VHS)</a:t>
            </a:r>
            <a:endParaRPr lang="en-US" sz="1400" dirty="0">
              <a:solidFill>
                <a:srgbClr val="00B05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330" y="3246091"/>
            <a:ext cx="610585" cy="47128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442626" y="3532951"/>
            <a:ext cx="343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00B050"/>
                </a:solidFill>
              </a:rPr>
              <a:t>VIET NAM </a:t>
            </a:r>
            <a:r>
              <a:rPr lang="pl-PL" sz="1400" dirty="0" smtClean="0">
                <a:solidFill>
                  <a:srgbClr val="00B050"/>
                </a:solidFill>
              </a:rPr>
              <a:t>LIEHKWAN </a:t>
            </a:r>
            <a:r>
              <a:rPr lang="pl-PL" sz="1400" dirty="0">
                <a:solidFill>
                  <a:srgbClr val="00B050"/>
                </a:solidFill>
              </a:rPr>
              <a:t>CO.,</a:t>
            </a:r>
            <a:r>
              <a:rPr lang="pl-PL" sz="1400" dirty="0" smtClean="0">
                <a:solidFill>
                  <a:srgbClr val="00B050"/>
                </a:solidFill>
              </a:rPr>
              <a:t>LTD</a:t>
            </a:r>
            <a:r>
              <a:rPr lang="en-US" sz="1400" dirty="0" smtClean="0">
                <a:solidFill>
                  <a:srgbClr val="00B050"/>
                </a:solidFill>
              </a:rPr>
              <a:t>.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64809" y="4332161"/>
            <a:ext cx="398949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VIETNAM KING DUAN INDUSTRIAL CO., LTD.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17" y="4623833"/>
            <a:ext cx="2210436" cy="556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24" y="3925689"/>
            <a:ext cx="1122343" cy="35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73" y="3918166"/>
            <a:ext cx="472755" cy="408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24" y="1251610"/>
            <a:ext cx="1271515" cy="32431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1602908" y="6372861"/>
            <a:ext cx="516076" cy="347909"/>
            <a:chOff x="9017460" y="3321106"/>
            <a:chExt cx="516076" cy="347909"/>
          </a:xfrm>
        </p:grpSpPr>
        <p:sp>
          <p:nvSpPr>
            <p:cNvPr id="21" name="Oval 20"/>
            <p:cNvSpPr/>
            <p:nvPr userDrawn="1"/>
          </p:nvSpPr>
          <p:spPr bwMode="auto">
            <a:xfrm>
              <a:off x="9090093" y="3321106"/>
              <a:ext cx="348519" cy="3479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017460" y="3368241"/>
              <a:ext cx="516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08/52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25" y="2516633"/>
            <a:ext cx="1086538" cy="3949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24843" y="2905693"/>
            <a:ext cx="3036216" cy="2543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1400" dirty="0">
                <a:solidFill>
                  <a:srgbClr val="00B050"/>
                </a:solidFill>
              </a:rPr>
              <a:t>SHIANG YU PRECISION CO.,</a:t>
            </a:r>
            <a:r>
              <a:rPr lang="en-SG" sz="1400" dirty="0" smtClean="0">
                <a:solidFill>
                  <a:srgbClr val="00B050"/>
                </a:solidFill>
              </a:rPr>
              <a:t>LTD.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08210" y="5040690"/>
            <a:ext cx="3090398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VIET NAM UNI-CALSONIC CO.,LTD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92" y="5400219"/>
            <a:ext cx="629237" cy="54384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251144" y="1484405"/>
            <a:ext cx="28801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EXEDY VIETNAM CO., LTD.</a:t>
            </a:r>
            <a:endParaRPr lang="en-US" sz="1400" dirty="0">
              <a:solidFill>
                <a:srgbClr val="00B05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62937" y="6144547"/>
            <a:ext cx="5089462" cy="627301"/>
            <a:chOff x="993417" y="6120175"/>
            <a:chExt cx="5089462" cy="627301"/>
          </a:xfrm>
        </p:grpSpPr>
        <p:sp>
          <p:nvSpPr>
            <p:cNvPr id="34" name="TextBox 33"/>
            <p:cNvSpPr txBox="1"/>
            <p:nvPr/>
          </p:nvSpPr>
          <p:spPr>
            <a:xfrm>
              <a:off x="1513166" y="6439699"/>
              <a:ext cx="456971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SG" sz="1400" dirty="0">
                  <a:solidFill>
                    <a:srgbClr val="00B050"/>
                  </a:solidFill>
                </a:rPr>
                <a:t>FOUNDERLAND PRECISION TECHNOLOGY </a:t>
              </a:r>
              <a:r>
                <a:rPr lang="en-SG" sz="1400" dirty="0" smtClean="0">
                  <a:solidFill>
                    <a:srgbClr val="00B050"/>
                  </a:solidFill>
                </a:rPr>
                <a:t>CO., LTD.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417" y="6120175"/>
              <a:ext cx="705508" cy="541979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1570747" y="5748300"/>
            <a:ext cx="4036105" cy="254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SG" sz="1400" dirty="0">
                <a:solidFill>
                  <a:srgbClr val="00B050"/>
                </a:solidFill>
              </a:rPr>
              <a:t>VIET NAM LIOHO MACHINE WORKS </a:t>
            </a:r>
            <a:r>
              <a:rPr lang="en-SG" sz="1400" dirty="0" smtClean="0">
                <a:solidFill>
                  <a:srgbClr val="00B050"/>
                </a:solidFill>
              </a:rPr>
              <a:t>CO., LTD.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43672" y="116632"/>
            <a:ext cx="48518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eaLnBrk="0" hangingPunct="0">
              <a:spcBef>
                <a:spcPct val="0"/>
              </a:spcBef>
              <a:defRPr kumimoji="0" b="1">
                <a:solidFill>
                  <a:srgbClr val="FF0000"/>
                </a:solidFill>
                <a:ea typeface="MS Mincho" pitchFamily="49" charset="-128"/>
              </a:defRPr>
            </a:lvl1pPr>
          </a:lstStyle>
          <a:p>
            <a:r>
              <a:rPr lang="en-US" altLang="zh-TW" dirty="0" smtClean="0"/>
              <a:t>CÁC ĐỐI TÁC LIÊN DOANH</a:t>
            </a:r>
            <a:endParaRPr lang="en-US" altLang="zh-TW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0" y="22852"/>
            <a:ext cx="12192000" cy="6813376"/>
          </a:xfrm>
          <a:prstGeom prst="rect">
            <a:avLst/>
          </a:prstGeom>
          <a:solidFill>
            <a:srgbClr val="CCFFCC">
              <a:alpha val="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4127170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70487</TotalTime>
  <Words>2865</Words>
  <Application>Microsoft Office PowerPoint</Application>
  <PresentationFormat>Widescreen</PresentationFormat>
  <Paragraphs>822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微軟正黑體</vt:lpstr>
      <vt:lpstr>MS PGothic</vt:lpstr>
      <vt:lpstr>游ゴシック</vt:lpstr>
      <vt:lpstr>.VnBodoniH</vt:lpstr>
      <vt:lpstr>Arial</vt:lpstr>
      <vt:lpstr>Arial Unicode MS</vt:lpstr>
      <vt:lpstr>MS Mincho</vt:lpstr>
      <vt:lpstr>新細明體</vt:lpstr>
      <vt:lpstr>新細明體</vt:lpstr>
      <vt:lpstr>Tahoma</vt:lpstr>
      <vt:lpstr>Times New Roman</vt:lpstr>
      <vt:lpstr>Wingdings</vt:lpstr>
      <vt:lpstr>自訂設計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Eurocharm Group</dc:subject>
  <dc:creator>VPIC1</dc:creator>
  <cp:lastModifiedBy>VN26223</cp:lastModifiedBy>
  <cp:revision>3293</cp:revision>
  <cp:lastPrinted>2018-11-07T08:55:30Z</cp:lastPrinted>
  <dcterms:created xsi:type="dcterms:W3CDTF">1601-01-01T00:00:00Z</dcterms:created>
  <dcterms:modified xsi:type="dcterms:W3CDTF">2025-12-16T00:35:15Z</dcterms:modified>
</cp:coreProperties>
</file>